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embeddedFontLst>
    <p:embeddedFont>
      <p:font typeface="Montserrat"/>
      <p:bold r:id="rId23"/>
      <p:boldItalic r:id="rId24"/>
    </p:embeddedFont>
    <p:embeddedFont>
      <p:font typeface="Barlow"/>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boldItalic.fntdata"/><Relationship Id="rId25" Type="http://schemas.openxmlformats.org/officeDocument/2006/relationships/font" Target="fonts/Barlow-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7" name="Google Shape;327;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28" name="Google Shape;328;p1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12</a:t>
            </a:r>
            <a:endParaRPr/>
          </a:p>
        </p:txBody>
      </p:sp>
      <p:sp>
        <p:nvSpPr>
          <p:cNvPr id="330" name="Google Shape;330;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1" name="Google Shape;331;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5" name="Google Shape;365;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66" name="Google Shape;366;p1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12</a:t>
            </a:r>
            <a:endParaRPr/>
          </a:p>
        </p:txBody>
      </p:sp>
      <p:sp>
        <p:nvSpPr>
          <p:cNvPr id="368" name="Google Shape;368;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9" name="Google Shape;369;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3" name="Google Shape;403;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04" name="Google Shape;404;p1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13</a:t>
            </a:r>
            <a:endParaRPr/>
          </a:p>
        </p:txBody>
      </p:sp>
      <p:sp>
        <p:nvSpPr>
          <p:cNvPr id="406" name="Google Shape;406;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7" name="Google Shape;407;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3" name="Google Shape;463;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64" name="Google Shape;464;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14</a:t>
            </a:r>
            <a:endParaRPr/>
          </a:p>
        </p:txBody>
      </p:sp>
      <p:sp>
        <p:nvSpPr>
          <p:cNvPr id="466" name="Google Shape;466;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7" name="Google Shape;467;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2" name="Google Shape;482;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83" name="Google Shape;483;p1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15</a:t>
            </a:r>
            <a:endParaRPr/>
          </a:p>
        </p:txBody>
      </p:sp>
      <p:sp>
        <p:nvSpPr>
          <p:cNvPr id="485" name="Google Shape;485;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6" name="Google Shape;486;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8" name="Google Shape;498;p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499" name="Google Shape;499;p1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16</a:t>
            </a:r>
            <a:endParaRPr/>
          </a:p>
        </p:txBody>
      </p:sp>
      <p:sp>
        <p:nvSpPr>
          <p:cNvPr id="501" name="Google Shape;501;p1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2" name="Google Shape;502;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35" name="Google Shape;535;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36" name="Google Shape;536;p1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a:t>
            </a:r>
            <a:endParaRPr/>
          </a:p>
        </p:txBody>
      </p:sp>
      <p:sp>
        <p:nvSpPr>
          <p:cNvPr id="538" name="Google Shape;538;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39" name="Google Shape;539;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49" name="Google Shape;549;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550" name="Google Shape;550;p2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2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18</a:t>
            </a:r>
            <a:endParaRPr/>
          </a:p>
        </p:txBody>
      </p:sp>
      <p:sp>
        <p:nvSpPr>
          <p:cNvPr id="552" name="Google Shape;552;p2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53" name="Google Shape;553;p2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 name="Google Shape;106;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07" name="Google Shape;107;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109" name="Google Shape;109;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0" name="Google Shape;110;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7" name="Google Shape;127;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28" name="Google Shape;128;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5</a:t>
            </a:r>
            <a:endParaRPr/>
          </a:p>
        </p:txBody>
      </p:sp>
      <p:sp>
        <p:nvSpPr>
          <p:cNvPr id="130" name="Google Shape;130;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1" name="Google Shape;131;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5" name="Google Shape;165;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66" name="Google Shape;166;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6</a:t>
            </a:r>
            <a:endParaRPr/>
          </a:p>
        </p:txBody>
      </p:sp>
      <p:sp>
        <p:nvSpPr>
          <p:cNvPr id="168" name="Google Shape;168;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9" name="Google Shape;169;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3" name="Google Shape;203;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04" name="Google Shape;204;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a:t>
            </a:r>
            <a:endParaRPr/>
          </a:p>
        </p:txBody>
      </p:sp>
      <p:sp>
        <p:nvSpPr>
          <p:cNvPr id="206" name="Google Shape;206;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7" name="Google Shape;207;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6" name="Google Shape;216;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17" name="Google Shape;217;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9</a:t>
            </a:r>
            <a:endParaRPr/>
          </a:p>
        </p:txBody>
      </p:sp>
      <p:sp>
        <p:nvSpPr>
          <p:cNvPr id="219" name="Google Shape;219;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0" name="Google Shape;220;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0" name="Google Shape;230;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31" name="Google Shape;231;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10</a:t>
            </a:r>
            <a:endParaRPr/>
          </a:p>
        </p:txBody>
      </p:sp>
      <p:sp>
        <p:nvSpPr>
          <p:cNvPr id="233" name="Google Shape;233;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4" name="Google Shape;234;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2" name="Google Shape;272;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73" name="Google Shape;273;p1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11</a:t>
            </a:r>
            <a:endParaRPr/>
          </a:p>
        </p:txBody>
      </p:sp>
      <p:sp>
        <p:nvSpPr>
          <p:cNvPr id="275" name="Google Shape;275;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6" name="Google Shape;276;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9" name="Google Shape;289;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90" name="Google Shape;290;p1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12</a:t>
            </a:r>
            <a:endParaRPr/>
          </a:p>
        </p:txBody>
      </p:sp>
      <p:sp>
        <p:nvSpPr>
          <p:cNvPr id="292" name="Google Shape;292;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3" name="Google Shape;293;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hyperlink" Target="https://bestelectronics4u-frontend.onrender.com/" TargetMode="External"/><Relationship Id="rId5"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hyperlink" Target="http://node.js/" TargetMode="External"/><Relationship Id="rId8"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hyperlink" Target="http://node.js/" TargetMode="External"/><Relationship Id="rId8"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hyperlink" Target="https://bestelectronics4u-frontend.onrender.com/" TargetMode="External"/><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 Id="rId10" Type="http://schemas.openxmlformats.org/officeDocument/2006/relationships/image" Target="../media/image16.png"/><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2.png"/><Relationship Id="rId13" Type="http://schemas.openxmlformats.org/officeDocument/2006/relationships/image" Target="../media/image25.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38.png"/><Relationship Id="rId1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1.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hyperlink" Target="http://node.js/" TargetMode="External"/><Relationship Id="rId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1" name="Shape 91"/>
        <p:cNvGrpSpPr/>
        <p:nvPr/>
      </p:nvGrpSpPr>
      <p:grpSpPr>
        <a:xfrm>
          <a:off x="0" y="0"/>
          <a:ext cx="0" cy="0"/>
          <a:chOff x="0" y="0"/>
          <a:chExt cx="0" cy="0"/>
        </a:xfrm>
      </p:grpSpPr>
      <p:sp>
        <p:nvSpPr>
          <p:cNvPr descr="preencoded.png" id="92" name="Google Shape;92;p13"/>
          <p:cNvSpPr/>
          <p:nvPr/>
        </p:nvSpPr>
        <p:spPr>
          <a:xfrm>
            <a:off x="0" y="0"/>
            <a:ext cx="2007108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3" name="Google Shape;93;p13"/>
          <p:cNvGrpSpPr/>
          <p:nvPr/>
        </p:nvGrpSpPr>
        <p:grpSpPr>
          <a:xfrm>
            <a:off x="947886" y="3817888"/>
            <a:ext cx="16012151" cy="919350"/>
            <a:chOff x="0" y="-19050"/>
            <a:chExt cx="21349533" cy="1225800"/>
          </a:xfrm>
        </p:grpSpPr>
        <p:sp>
          <p:nvSpPr>
            <p:cNvPr id="94" name="Google Shape;94;p13"/>
            <p:cNvSpPr/>
            <p:nvPr/>
          </p:nvSpPr>
          <p:spPr>
            <a:xfrm>
              <a:off x="0" y="0"/>
              <a:ext cx="20150139" cy="1187847"/>
            </a:xfrm>
            <a:custGeom>
              <a:rect b="b" l="l" r="r" t="t"/>
              <a:pathLst>
                <a:path extrusionOk="0" h="1187847" w="20150139">
                  <a:moveTo>
                    <a:pt x="0" y="0"/>
                  </a:moveTo>
                  <a:lnTo>
                    <a:pt x="20150139" y="0"/>
                  </a:lnTo>
                  <a:lnTo>
                    <a:pt x="20150139" y="1187847"/>
                  </a:lnTo>
                  <a:lnTo>
                    <a:pt x="0" y="11878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3"/>
            <p:cNvSpPr txBox="1"/>
            <p:nvPr/>
          </p:nvSpPr>
          <p:spPr>
            <a:xfrm>
              <a:off x="1199433" y="-19050"/>
              <a:ext cx="20150100" cy="1225800"/>
            </a:xfrm>
            <a:prstGeom prst="rect">
              <a:avLst/>
            </a:prstGeom>
            <a:noFill/>
            <a:ln>
              <a:noFill/>
            </a:ln>
          </p:spPr>
          <p:txBody>
            <a:bodyPr anchorCtr="0" anchor="t" bIns="0" lIns="0" spcFirstLastPara="1" rIns="0" wrap="square" tIns="0">
              <a:noAutofit/>
            </a:bodyPr>
            <a:lstStyle/>
            <a:p>
              <a:pPr indent="0" lvl="0" marL="0" marR="0" rtl="0" algn="l">
                <a:lnSpc>
                  <a:spcPct val="125854"/>
                </a:lnSpc>
                <a:spcBef>
                  <a:spcPts val="0"/>
                </a:spcBef>
                <a:spcAft>
                  <a:spcPts val="0"/>
                </a:spcAft>
                <a:buNone/>
              </a:pPr>
              <a:r>
                <a:rPr b="1" lang="en-US" sz="5562">
                  <a:solidFill>
                    <a:srgbClr val="7068F4"/>
                  </a:solidFill>
                  <a:latin typeface="Barlow"/>
                  <a:ea typeface="Barlow"/>
                  <a:cs typeface="Barlow"/>
                  <a:sym typeface="Barlow"/>
                </a:rPr>
                <a:t>BestElectronic4U: Smart E-Commerce Platform</a:t>
              </a:r>
              <a:endParaRPr/>
            </a:p>
          </p:txBody>
        </p:sp>
      </p:grpSp>
      <p:grpSp>
        <p:nvGrpSpPr>
          <p:cNvPr id="96" name="Google Shape;96;p13"/>
          <p:cNvGrpSpPr/>
          <p:nvPr/>
        </p:nvGrpSpPr>
        <p:grpSpPr>
          <a:xfrm>
            <a:off x="6902119" y="5132781"/>
            <a:ext cx="4023512" cy="602774"/>
            <a:chOff x="0" y="-14292"/>
            <a:chExt cx="5364683" cy="803700"/>
          </a:xfrm>
        </p:grpSpPr>
        <p:sp>
          <p:nvSpPr>
            <p:cNvPr id="97" name="Google Shape;97;p13"/>
            <p:cNvSpPr/>
            <p:nvPr/>
          </p:nvSpPr>
          <p:spPr>
            <a:xfrm>
              <a:off x="0" y="0"/>
              <a:ext cx="4751188" cy="775150"/>
            </a:xfrm>
            <a:custGeom>
              <a:rect b="b" l="l" r="r" t="t"/>
              <a:pathLst>
                <a:path extrusionOk="0" h="775150" w="4751188">
                  <a:moveTo>
                    <a:pt x="0" y="0"/>
                  </a:moveTo>
                  <a:lnTo>
                    <a:pt x="4751188" y="0"/>
                  </a:lnTo>
                  <a:lnTo>
                    <a:pt x="4751188" y="775150"/>
                  </a:lnTo>
                  <a:lnTo>
                    <a:pt x="0" y="7751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3"/>
            <p:cNvSpPr txBox="1"/>
            <p:nvPr/>
          </p:nvSpPr>
          <p:spPr>
            <a:xfrm>
              <a:off x="613583" y="-14292"/>
              <a:ext cx="4751100" cy="803700"/>
            </a:xfrm>
            <a:prstGeom prst="rect">
              <a:avLst/>
            </a:prstGeom>
            <a:noFill/>
            <a:ln>
              <a:noFill/>
            </a:ln>
          </p:spPr>
          <p:txBody>
            <a:bodyPr anchorCtr="0" anchor="t" bIns="0" lIns="0" spcFirstLastPara="1" rIns="0" wrap="square" tIns="0">
              <a:noAutofit/>
            </a:bodyPr>
            <a:lstStyle/>
            <a:p>
              <a:pPr indent="0" lvl="0" marL="0" marR="0" rtl="0" algn="ctr">
                <a:lnSpc>
                  <a:spcPct val="127272"/>
                </a:lnSpc>
                <a:spcBef>
                  <a:spcPts val="0"/>
                </a:spcBef>
                <a:spcAft>
                  <a:spcPts val="0"/>
                </a:spcAft>
                <a:buNone/>
              </a:pPr>
              <a:r>
                <a:rPr b="1" lang="en-US" sz="2750">
                  <a:solidFill>
                    <a:srgbClr val="7068F4"/>
                  </a:solidFill>
                  <a:latin typeface="Barlow"/>
                  <a:ea typeface="Barlow"/>
                  <a:cs typeface="Barlow"/>
                  <a:sym typeface="Barlow"/>
                </a:rPr>
                <a:t>Team 7 Presentation</a:t>
              </a:r>
              <a:endParaRPr/>
            </a:p>
          </p:txBody>
        </p:sp>
      </p:grpSp>
      <p:sp>
        <p:nvSpPr>
          <p:cNvPr id="99" name="Google Shape;99;p13"/>
          <p:cNvSpPr/>
          <p:nvPr/>
        </p:nvSpPr>
        <p:spPr>
          <a:xfrm>
            <a:off x="943124" y="5996136"/>
            <a:ext cx="442722" cy="442722"/>
          </a:xfrm>
          <a:custGeom>
            <a:rect b="b" l="l" r="r" t="t"/>
            <a:pathLst>
              <a:path extrusionOk="0" h="590296" w="590296">
                <a:moveTo>
                  <a:pt x="0" y="295148"/>
                </a:moveTo>
                <a:cubicBezTo>
                  <a:pt x="0" y="132207"/>
                  <a:pt x="132207" y="0"/>
                  <a:pt x="295148" y="0"/>
                </a:cubicBezTo>
                <a:cubicBezTo>
                  <a:pt x="297053" y="0"/>
                  <a:pt x="298958" y="889"/>
                  <a:pt x="300101" y="2413"/>
                </a:cubicBezTo>
                <a:lnTo>
                  <a:pt x="295148" y="6350"/>
                </a:lnTo>
                <a:lnTo>
                  <a:pt x="295148" y="0"/>
                </a:lnTo>
                <a:lnTo>
                  <a:pt x="295148" y="6350"/>
                </a:lnTo>
                <a:lnTo>
                  <a:pt x="295148" y="0"/>
                </a:lnTo>
                <a:cubicBezTo>
                  <a:pt x="458216" y="0"/>
                  <a:pt x="590296" y="132207"/>
                  <a:pt x="590296" y="295148"/>
                </a:cubicBezTo>
                <a:cubicBezTo>
                  <a:pt x="590296" y="297561"/>
                  <a:pt x="588899" y="299720"/>
                  <a:pt x="586740" y="300863"/>
                </a:cubicBezTo>
                <a:lnTo>
                  <a:pt x="583946" y="295148"/>
                </a:lnTo>
                <a:lnTo>
                  <a:pt x="590296" y="295148"/>
                </a:lnTo>
                <a:cubicBezTo>
                  <a:pt x="590296" y="458216"/>
                  <a:pt x="458089" y="590296"/>
                  <a:pt x="295148" y="590296"/>
                </a:cubicBezTo>
                <a:lnTo>
                  <a:pt x="295148" y="583946"/>
                </a:lnTo>
                <a:lnTo>
                  <a:pt x="295148" y="577596"/>
                </a:lnTo>
                <a:lnTo>
                  <a:pt x="295148" y="583946"/>
                </a:lnTo>
                <a:lnTo>
                  <a:pt x="295148" y="590296"/>
                </a:lnTo>
                <a:cubicBezTo>
                  <a:pt x="132207" y="590296"/>
                  <a:pt x="0" y="458216"/>
                  <a:pt x="0" y="295148"/>
                </a:cubicBezTo>
                <a:lnTo>
                  <a:pt x="6350" y="295148"/>
                </a:lnTo>
                <a:lnTo>
                  <a:pt x="0" y="295148"/>
                </a:lnTo>
                <a:moveTo>
                  <a:pt x="12700" y="295148"/>
                </a:moveTo>
                <a:lnTo>
                  <a:pt x="6350" y="295148"/>
                </a:lnTo>
                <a:lnTo>
                  <a:pt x="12700" y="295148"/>
                </a:lnTo>
                <a:cubicBezTo>
                  <a:pt x="12700" y="451104"/>
                  <a:pt x="139192" y="577596"/>
                  <a:pt x="295148" y="577596"/>
                </a:cubicBezTo>
                <a:cubicBezTo>
                  <a:pt x="298704" y="577596"/>
                  <a:pt x="301498" y="580390"/>
                  <a:pt x="301498" y="583946"/>
                </a:cubicBezTo>
                <a:cubicBezTo>
                  <a:pt x="301498" y="587502"/>
                  <a:pt x="298704" y="590296"/>
                  <a:pt x="295148" y="590296"/>
                </a:cubicBezTo>
                <a:cubicBezTo>
                  <a:pt x="291592" y="590296"/>
                  <a:pt x="288798" y="587502"/>
                  <a:pt x="288798" y="583946"/>
                </a:cubicBezTo>
                <a:cubicBezTo>
                  <a:pt x="288798" y="580390"/>
                  <a:pt x="291592" y="577596"/>
                  <a:pt x="295148" y="577596"/>
                </a:cubicBezTo>
                <a:cubicBezTo>
                  <a:pt x="451104" y="577596"/>
                  <a:pt x="577596" y="451104"/>
                  <a:pt x="577596" y="295148"/>
                </a:cubicBezTo>
                <a:cubicBezTo>
                  <a:pt x="577596" y="292735"/>
                  <a:pt x="578993" y="290576"/>
                  <a:pt x="581152" y="289433"/>
                </a:cubicBezTo>
                <a:lnTo>
                  <a:pt x="583946" y="295148"/>
                </a:lnTo>
                <a:lnTo>
                  <a:pt x="577596" y="295148"/>
                </a:lnTo>
                <a:cubicBezTo>
                  <a:pt x="577596" y="139192"/>
                  <a:pt x="451231" y="12700"/>
                  <a:pt x="295148" y="12700"/>
                </a:cubicBezTo>
                <a:cubicBezTo>
                  <a:pt x="293243" y="12700"/>
                  <a:pt x="291338" y="11811"/>
                  <a:pt x="290195" y="10287"/>
                </a:cubicBezTo>
                <a:lnTo>
                  <a:pt x="295148" y="6350"/>
                </a:lnTo>
                <a:lnTo>
                  <a:pt x="295148" y="12700"/>
                </a:lnTo>
                <a:cubicBezTo>
                  <a:pt x="139192" y="12700"/>
                  <a:pt x="12700" y="139192"/>
                  <a:pt x="12700" y="29514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3"/>
          <p:cNvSpPr txBox="1"/>
          <p:nvPr/>
        </p:nvSpPr>
        <p:spPr>
          <a:xfrm>
            <a:off x="4101601" y="5996125"/>
            <a:ext cx="10084800" cy="1960800"/>
          </a:xfrm>
          <a:prstGeom prst="rect">
            <a:avLst/>
          </a:prstGeom>
          <a:noFill/>
          <a:ln>
            <a:noFill/>
          </a:ln>
        </p:spPr>
        <p:txBody>
          <a:bodyPr anchorCtr="0" anchor="t" bIns="0" lIns="0" spcFirstLastPara="1" rIns="0" wrap="square" tIns="0">
            <a:noAutofit/>
          </a:bodyPr>
          <a:lstStyle/>
          <a:p>
            <a:pPr indent="0" lvl="0" marL="0" marR="0" rtl="0" algn="ctr">
              <a:lnSpc>
                <a:spcPct val="140380"/>
              </a:lnSpc>
              <a:spcBef>
                <a:spcPts val="0"/>
              </a:spcBef>
              <a:spcAft>
                <a:spcPts val="0"/>
              </a:spcAft>
              <a:buNone/>
            </a:pPr>
            <a:r>
              <a:rPr b="1" lang="en-US" sz="2625">
                <a:solidFill>
                  <a:srgbClr val="272525"/>
                </a:solidFill>
                <a:latin typeface="Montserrat"/>
                <a:ea typeface="Montserrat"/>
                <a:cs typeface="Montserrat"/>
                <a:sym typeface="Montserrat"/>
              </a:rPr>
              <a:t>By: Ahmed Hamouda, Olufemi Adeonigbagbe, Brandon Bedoya, Minning Liu, Cai Rong Li, Yulin Ding</a:t>
            </a:r>
            <a:endParaRPr/>
          </a:p>
          <a:p>
            <a:pPr indent="0" lvl="0" marL="0" marR="0" rtl="0" algn="l">
              <a:lnSpc>
                <a:spcPct val="140380"/>
              </a:lnSpc>
              <a:spcBef>
                <a:spcPts val="0"/>
              </a:spcBef>
              <a:spcAft>
                <a:spcPts val="0"/>
              </a:spcAft>
              <a:buNone/>
            </a:pPr>
            <a:r>
              <a:t/>
            </a:r>
            <a:endParaRPr b="1" sz="2625">
              <a:solidFill>
                <a:srgbClr val="272525"/>
              </a:solidFill>
              <a:latin typeface="Montserrat"/>
              <a:ea typeface="Montserrat"/>
              <a:cs typeface="Montserrat"/>
              <a:sym typeface="Montserrat"/>
            </a:endParaRPr>
          </a:p>
          <a:p>
            <a:pPr indent="0" lvl="0" marL="0" marR="0" rtl="0" algn="l">
              <a:lnSpc>
                <a:spcPct val="140457"/>
              </a:lnSpc>
              <a:spcBef>
                <a:spcPts val="0"/>
              </a:spcBef>
              <a:spcAft>
                <a:spcPts val="0"/>
              </a:spcAft>
              <a:buNone/>
            </a:pPr>
            <a:r>
              <a:t/>
            </a:r>
            <a:endParaRPr b="1" sz="2625">
              <a:solidFill>
                <a:srgbClr val="272525"/>
              </a:solidFill>
              <a:latin typeface="Montserrat"/>
              <a:ea typeface="Montserrat"/>
              <a:cs typeface="Montserrat"/>
              <a:sym typeface="Montserrat"/>
            </a:endParaRPr>
          </a:p>
        </p:txBody>
      </p:sp>
      <p:sp>
        <p:nvSpPr>
          <p:cNvPr id="101" name="Google Shape;101;p13"/>
          <p:cNvSpPr/>
          <p:nvPr/>
        </p:nvSpPr>
        <p:spPr>
          <a:xfrm>
            <a:off x="11261800" y="281050"/>
            <a:ext cx="6798300" cy="746100"/>
          </a:xfrm>
          <a:prstGeom prst="roundRect">
            <a:avLst>
              <a:gd fmla="val 50000" name="adj"/>
            </a:avLst>
          </a:prstGeom>
          <a:solidFill>
            <a:srgbClr val="FFFFFF"/>
          </a:solidFill>
          <a:ln cap="sq" cmpd="sng" w="9525">
            <a:solidFill>
              <a:srgbClr val="BAA276"/>
            </a:solidFill>
            <a:prstDash val="solid"/>
            <a:miter lim="8000"/>
            <a:headEnd len="sm" w="sm" type="none"/>
            <a:tailEnd len="sm" w="sm" type="none"/>
          </a:ln>
        </p:spPr>
        <p:txBody>
          <a:bodyPr anchorCtr="0" anchor="ctr"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t/>
            </a:r>
            <a:endParaRPr sz="1100">
              <a:solidFill>
                <a:srgbClr val="000000"/>
              </a:solidFill>
            </a:endParaRPr>
          </a:p>
          <a:p>
            <a:pPr indent="0" lvl="0" marL="0" rtl="0" algn="l">
              <a:lnSpc>
                <a:spcPct val="115000"/>
              </a:lnSpc>
              <a:spcBef>
                <a:spcPts val="0"/>
              </a:spcBef>
              <a:spcAft>
                <a:spcPts val="0"/>
              </a:spcAft>
              <a:buClr>
                <a:srgbClr val="000000"/>
              </a:buClr>
              <a:buSzPts val="1100"/>
              <a:buFont typeface="Arial"/>
              <a:buNone/>
            </a:pPr>
            <a:r>
              <a:rPr lang="en-US" sz="2100" u="sng">
                <a:solidFill>
                  <a:srgbClr val="467886"/>
                </a:solidFill>
                <a:hlinkClick r:id="rId4">
                  <a:extLst>
                    <a:ext uri="{A12FA001-AC4F-418D-AE19-62706E023703}">
                      <ahyp:hlinkClr val="tx"/>
                    </a:ext>
                  </a:extLst>
                </a:hlinkClick>
              </a:rPr>
              <a:t>https://bestelectronics4u-frontend.onrender.com/</a:t>
            </a:r>
            <a:endParaRPr sz="2100" u="sng">
              <a:solidFill>
                <a:srgbClr val="467886"/>
              </a:solidFill>
            </a:endParaRPr>
          </a:p>
          <a:p>
            <a:pPr indent="0" lvl="0" marL="0" marR="0" rtl="0" algn="l">
              <a:lnSpc>
                <a:spcPct val="100000"/>
              </a:lnSpc>
              <a:spcBef>
                <a:spcPts val="0"/>
              </a:spcBef>
              <a:spcAft>
                <a:spcPts val="0"/>
              </a:spcAft>
              <a:buNone/>
            </a:pPr>
            <a:r>
              <a:t/>
            </a:r>
            <a:endParaRPr/>
          </a:p>
        </p:txBody>
      </p:sp>
      <p:sp>
        <p:nvSpPr>
          <p:cNvPr id="102" name="Google Shape;102;p13"/>
          <p:cNvSpPr/>
          <p:nvPr/>
        </p:nvSpPr>
        <p:spPr>
          <a:xfrm>
            <a:off x="17415700" y="393950"/>
            <a:ext cx="443960" cy="444024"/>
          </a:xfrm>
          <a:custGeom>
            <a:rect b="b" l="l" r="r" t="t"/>
            <a:pathLst>
              <a:path extrusionOk="0" h="1600088" w="1599855">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rgbClr val="BAA27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cap="none" strike="noStrike"/>
          </a:p>
        </p:txBody>
      </p:sp>
      <p:pic>
        <p:nvPicPr>
          <p:cNvPr id="103" name="Google Shape;103;p13" title="Screenshot 2025-05-13 at 9.34.10 PM.png"/>
          <p:cNvPicPr preferRelativeResize="0"/>
          <p:nvPr/>
        </p:nvPicPr>
        <p:blipFill>
          <a:blip r:embed="rId5">
            <a:alphaModFix/>
          </a:blip>
          <a:stretch>
            <a:fillRect/>
          </a:stretch>
        </p:blipFill>
        <p:spPr>
          <a:xfrm>
            <a:off x="15700999" y="7629650"/>
            <a:ext cx="2587005" cy="2500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descr="preencoded.png" id="333" name="Google Shape;333;p2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4" name="Google Shape;334;p22"/>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335" name="Google Shape;335;p22"/>
          <p:cNvGrpSpPr/>
          <p:nvPr/>
        </p:nvGrpSpPr>
        <p:grpSpPr>
          <a:xfrm>
            <a:off x="861714" y="608631"/>
            <a:ext cx="13079313" cy="594793"/>
            <a:chOff x="0" y="-19050"/>
            <a:chExt cx="9235282" cy="720923"/>
          </a:xfrm>
        </p:grpSpPr>
        <p:sp>
          <p:nvSpPr>
            <p:cNvPr id="336" name="Google Shape;336;p22"/>
            <p:cNvSpPr/>
            <p:nvPr/>
          </p:nvSpPr>
          <p:spPr>
            <a:xfrm>
              <a:off x="0" y="0"/>
              <a:ext cx="9235282" cy="701873"/>
            </a:xfrm>
            <a:custGeom>
              <a:rect b="b" l="l" r="r" t="t"/>
              <a:pathLst>
                <a:path extrusionOk="0" h="701873" w="9235282">
                  <a:moveTo>
                    <a:pt x="0" y="0"/>
                  </a:moveTo>
                  <a:lnTo>
                    <a:pt x="9235282" y="0"/>
                  </a:lnTo>
                  <a:lnTo>
                    <a:pt x="9235282" y="701873"/>
                  </a:lnTo>
                  <a:lnTo>
                    <a:pt x="0" y="70187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37" name="Google Shape;337;p22"/>
            <p:cNvSpPr txBox="1"/>
            <p:nvPr/>
          </p:nvSpPr>
          <p:spPr>
            <a:xfrm>
              <a:off x="0" y="-19050"/>
              <a:ext cx="9235282" cy="720923"/>
            </a:xfrm>
            <a:prstGeom prst="rect">
              <a:avLst/>
            </a:prstGeom>
            <a:noFill/>
            <a:ln>
              <a:noFill/>
            </a:ln>
          </p:spPr>
          <p:txBody>
            <a:bodyPr anchorCtr="0" anchor="t" bIns="0" lIns="0" spcFirstLastPara="1" rIns="0" wrap="square" tIns="0">
              <a:noAutofit/>
            </a:bodyPr>
            <a:lstStyle/>
            <a:p>
              <a:pPr indent="0" lvl="0" marL="0" marR="0" rtl="0" algn="l">
                <a:lnSpc>
                  <a:spcPct val="76388"/>
                </a:lnSpc>
                <a:spcBef>
                  <a:spcPts val="0"/>
                </a:spcBef>
                <a:spcAft>
                  <a:spcPts val="0"/>
                </a:spcAft>
                <a:buNone/>
              </a:pPr>
              <a:r>
                <a:rPr b="1" lang="en-US" sz="5400">
                  <a:solidFill>
                    <a:srgbClr val="7068F4"/>
                  </a:solidFill>
                  <a:latin typeface="Barlow"/>
                  <a:ea typeface="Barlow"/>
                  <a:cs typeface="Barlow"/>
                  <a:sym typeface="Barlow"/>
                </a:rPr>
                <a:t>06 Stored Procedures Demonstration</a:t>
              </a:r>
              <a:endParaRPr/>
            </a:p>
          </p:txBody>
        </p:sp>
      </p:grpSp>
      <p:grpSp>
        <p:nvGrpSpPr>
          <p:cNvPr id="338" name="Google Shape;338;p22"/>
          <p:cNvGrpSpPr/>
          <p:nvPr/>
        </p:nvGrpSpPr>
        <p:grpSpPr>
          <a:xfrm>
            <a:off x="861715" y="1487686"/>
            <a:ext cx="16564571" cy="291704"/>
            <a:chOff x="0" y="-47625"/>
            <a:chExt cx="22086094" cy="388938"/>
          </a:xfrm>
        </p:grpSpPr>
        <p:sp>
          <p:nvSpPr>
            <p:cNvPr id="339" name="Google Shape;339;p22"/>
            <p:cNvSpPr/>
            <p:nvPr/>
          </p:nvSpPr>
          <p:spPr>
            <a:xfrm>
              <a:off x="0" y="0"/>
              <a:ext cx="22086094" cy="341313"/>
            </a:xfrm>
            <a:custGeom>
              <a:rect b="b" l="l" r="r" t="t"/>
              <a:pathLst>
                <a:path extrusionOk="0" h="341313" w="22086094">
                  <a:moveTo>
                    <a:pt x="0" y="0"/>
                  </a:moveTo>
                  <a:lnTo>
                    <a:pt x="22086094" y="0"/>
                  </a:lnTo>
                  <a:lnTo>
                    <a:pt x="22086094" y="341313"/>
                  </a:lnTo>
                  <a:lnTo>
                    <a:pt x="0" y="3413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0" name="Google Shape;340;p22"/>
            <p:cNvSpPr txBox="1"/>
            <p:nvPr/>
          </p:nvSpPr>
          <p:spPr>
            <a:xfrm>
              <a:off x="0" y="-47625"/>
              <a:ext cx="22086093" cy="388938"/>
            </a:xfrm>
            <a:prstGeom prst="rect">
              <a:avLst/>
            </a:prstGeom>
            <a:noFill/>
            <a:ln>
              <a:noFill/>
            </a:ln>
          </p:spPr>
          <p:txBody>
            <a:bodyPr anchorCtr="0" anchor="t" bIns="0" lIns="0" spcFirstLastPara="1" rIns="0" wrap="square" tIns="0">
              <a:noAutofit/>
            </a:bodyPr>
            <a:lstStyle/>
            <a:p>
              <a:pPr indent="0" lvl="0" marL="0" marR="0" rtl="0" algn="l">
                <a:lnSpc>
                  <a:spcPct val="83333"/>
                </a:lnSpc>
                <a:spcBef>
                  <a:spcPts val="0"/>
                </a:spcBef>
                <a:spcAft>
                  <a:spcPts val="0"/>
                </a:spcAft>
                <a:buNone/>
              </a:pPr>
              <a:r>
                <a:t/>
              </a:r>
              <a:endParaRPr sz="2400">
                <a:solidFill>
                  <a:srgbClr val="272525"/>
                </a:solidFill>
                <a:latin typeface="Montserrat"/>
                <a:ea typeface="Montserrat"/>
                <a:cs typeface="Montserrat"/>
                <a:sym typeface="Montserrat"/>
              </a:endParaRPr>
            </a:p>
          </p:txBody>
        </p:sp>
      </p:grpSp>
      <p:sp>
        <p:nvSpPr>
          <p:cNvPr id="341" name="Google Shape;341;p22"/>
          <p:cNvSpPr/>
          <p:nvPr/>
        </p:nvSpPr>
        <p:spPr>
          <a:xfrm>
            <a:off x="1021705" y="2839343"/>
            <a:ext cx="2105620" cy="263128"/>
          </a:xfrm>
          <a:custGeom>
            <a:rect b="b" l="l" r="r" t="t"/>
            <a:pathLst>
              <a:path extrusionOk="0" h="350837" w="2807493">
                <a:moveTo>
                  <a:pt x="0" y="0"/>
                </a:moveTo>
                <a:lnTo>
                  <a:pt x="2807493" y="0"/>
                </a:lnTo>
                <a:lnTo>
                  <a:pt x="2807493" y="350837"/>
                </a:lnTo>
                <a:lnTo>
                  <a:pt x="0" y="35083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2" name="Google Shape;342;p22"/>
          <p:cNvSpPr/>
          <p:nvPr/>
        </p:nvSpPr>
        <p:spPr>
          <a:xfrm>
            <a:off x="1021705" y="3198465"/>
            <a:ext cx="5201542" cy="255985"/>
          </a:xfrm>
          <a:custGeom>
            <a:rect b="b" l="l" r="r" t="t"/>
            <a:pathLst>
              <a:path extrusionOk="0" h="341313" w="6935390">
                <a:moveTo>
                  <a:pt x="0" y="0"/>
                </a:moveTo>
                <a:lnTo>
                  <a:pt x="6935390" y="0"/>
                </a:lnTo>
                <a:lnTo>
                  <a:pt x="6935390" y="341313"/>
                </a:lnTo>
                <a:lnTo>
                  <a:pt x="0" y="3413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343" name="Google Shape;343;p22"/>
          <p:cNvGrpSpPr/>
          <p:nvPr/>
        </p:nvGrpSpPr>
        <p:grpSpPr>
          <a:xfrm>
            <a:off x="6543229" y="2832199"/>
            <a:ext cx="2238375" cy="270272"/>
            <a:chOff x="0" y="-9525"/>
            <a:chExt cx="2984500" cy="360362"/>
          </a:xfrm>
        </p:grpSpPr>
        <p:sp>
          <p:nvSpPr>
            <p:cNvPr id="344" name="Google Shape;344;p22"/>
            <p:cNvSpPr/>
            <p:nvPr/>
          </p:nvSpPr>
          <p:spPr>
            <a:xfrm>
              <a:off x="0" y="0"/>
              <a:ext cx="2984500" cy="350837"/>
            </a:xfrm>
            <a:custGeom>
              <a:rect b="b" l="l" r="r" t="t"/>
              <a:pathLst>
                <a:path extrusionOk="0" h="350837" w="2984500">
                  <a:moveTo>
                    <a:pt x="0" y="0"/>
                  </a:moveTo>
                  <a:lnTo>
                    <a:pt x="2984500" y="0"/>
                  </a:lnTo>
                  <a:lnTo>
                    <a:pt x="2984500" y="350837"/>
                  </a:lnTo>
                  <a:lnTo>
                    <a:pt x="0" y="35083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5" name="Google Shape;345;p22"/>
            <p:cNvSpPr txBox="1"/>
            <p:nvPr/>
          </p:nvSpPr>
          <p:spPr>
            <a:xfrm>
              <a:off x="0" y="-9525"/>
              <a:ext cx="2984500" cy="360362"/>
            </a:xfrm>
            <a:prstGeom prst="rect">
              <a:avLst/>
            </a:prstGeom>
            <a:noFill/>
            <a:ln>
              <a:noFill/>
            </a:ln>
          </p:spPr>
          <p:txBody>
            <a:bodyPr anchorCtr="0" anchor="t" bIns="0" lIns="0" spcFirstLastPara="1" rIns="0" wrap="square" tIns="0">
              <a:noAutofit/>
            </a:bodyPr>
            <a:lstStyle/>
            <a:p>
              <a:pPr indent="0" lvl="0" marL="0" marR="0" rtl="0" algn="l">
                <a:lnSpc>
                  <a:spcPct val="64437"/>
                </a:lnSpc>
                <a:spcBef>
                  <a:spcPts val="0"/>
                </a:spcBef>
                <a:spcAft>
                  <a:spcPts val="0"/>
                </a:spcAft>
                <a:buNone/>
              </a:pPr>
              <a:r>
                <a:t/>
              </a:r>
              <a:endParaRPr b="1" sz="3200">
                <a:solidFill>
                  <a:srgbClr val="272525"/>
                </a:solidFill>
                <a:latin typeface="Barlow"/>
                <a:ea typeface="Barlow"/>
                <a:cs typeface="Barlow"/>
                <a:sym typeface="Barlow"/>
              </a:endParaRPr>
            </a:p>
          </p:txBody>
        </p:sp>
      </p:grpSp>
      <p:grpSp>
        <p:nvGrpSpPr>
          <p:cNvPr id="346" name="Google Shape;346;p22"/>
          <p:cNvGrpSpPr/>
          <p:nvPr/>
        </p:nvGrpSpPr>
        <p:grpSpPr>
          <a:xfrm>
            <a:off x="6543229" y="3162746"/>
            <a:ext cx="5201542" cy="547688"/>
            <a:chOff x="0" y="-47625"/>
            <a:chExt cx="6935390" cy="730250"/>
          </a:xfrm>
        </p:grpSpPr>
        <p:sp>
          <p:nvSpPr>
            <p:cNvPr id="347" name="Google Shape;347;p22"/>
            <p:cNvSpPr/>
            <p:nvPr/>
          </p:nvSpPr>
          <p:spPr>
            <a:xfrm>
              <a:off x="0" y="0"/>
              <a:ext cx="6935390" cy="682625"/>
            </a:xfrm>
            <a:custGeom>
              <a:rect b="b" l="l" r="r" t="t"/>
              <a:pathLst>
                <a:path extrusionOk="0" h="682625" w="6935390">
                  <a:moveTo>
                    <a:pt x="0" y="0"/>
                  </a:moveTo>
                  <a:lnTo>
                    <a:pt x="6935390" y="0"/>
                  </a:lnTo>
                  <a:lnTo>
                    <a:pt x="6935390" y="682625"/>
                  </a:lnTo>
                  <a:lnTo>
                    <a:pt x="0" y="6826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48" name="Google Shape;348;p22"/>
            <p:cNvSpPr txBox="1"/>
            <p:nvPr/>
          </p:nvSpPr>
          <p:spPr>
            <a:xfrm>
              <a:off x="0" y="-47625"/>
              <a:ext cx="6935390" cy="730250"/>
            </a:xfrm>
            <a:prstGeom prst="rect">
              <a:avLst/>
            </a:prstGeom>
            <a:noFill/>
            <a:ln>
              <a:noFill/>
            </a:ln>
          </p:spPr>
          <p:txBody>
            <a:bodyPr anchorCtr="0" anchor="t" bIns="0" lIns="0" spcFirstLastPara="1" rIns="0" wrap="square" tIns="0">
              <a:noAutofit/>
            </a:bodyPr>
            <a:lstStyle/>
            <a:p>
              <a:pPr indent="0" lvl="0" marL="0" marR="0" rtl="0" algn="l">
                <a:lnSpc>
                  <a:spcPct val="83333"/>
                </a:lnSpc>
                <a:spcBef>
                  <a:spcPts val="0"/>
                </a:spcBef>
                <a:spcAft>
                  <a:spcPts val="0"/>
                </a:spcAft>
                <a:buNone/>
              </a:pPr>
              <a:r>
                <a:t/>
              </a:r>
              <a:endParaRPr sz="2400">
                <a:solidFill>
                  <a:srgbClr val="272525"/>
                </a:solidFill>
                <a:latin typeface="Montserrat"/>
                <a:ea typeface="Montserrat"/>
                <a:cs typeface="Montserrat"/>
                <a:sym typeface="Montserrat"/>
              </a:endParaRPr>
            </a:p>
          </p:txBody>
        </p:sp>
      </p:grpSp>
      <p:sp>
        <p:nvSpPr>
          <p:cNvPr id="349" name="Google Shape;349;p22"/>
          <p:cNvSpPr/>
          <p:nvPr/>
        </p:nvSpPr>
        <p:spPr>
          <a:xfrm>
            <a:off x="12064752" y="2839343"/>
            <a:ext cx="2950518" cy="263128"/>
          </a:xfrm>
          <a:custGeom>
            <a:rect b="b" l="l" r="r" t="t"/>
            <a:pathLst>
              <a:path extrusionOk="0" h="350837" w="3934023">
                <a:moveTo>
                  <a:pt x="0" y="0"/>
                </a:moveTo>
                <a:lnTo>
                  <a:pt x="3934023" y="0"/>
                </a:lnTo>
                <a:lnTo>
                  <a:pt x="3934023" y="350837"/>
                </a:lnTo>
                <a:lnTo>
                  <a:pt x="0" y="35083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350" name="Google Shape;350;p22"/>
          <p:cNvGrpSpPr/>
          <p:nvPr/>
        </p:nvGrpSpPr>
        <p:grpSpPr>
          <a:xfrm>
            <a:off x="12064752" y="3162746"/>
            <a:ext cx="5201542" cy="547688"/>
            <a:chOff x="0" y="-47625"/>
            <a:chExt cx="6935390" cy="730250"/>
          </a:xfrm>
        </p:grpSpPr>
        <p:sp>
          <p:nvSpPr>
            <p:cNvPr id="351" name="Google Shape;351;p22"/>
            <p:cNvSpPr/>
            <p:nvPr/>
          </p:nvSpPr>
          <p:spPr>
            <a:xfrm>
              <a:off x="0" y="0"/>
              <a:ext cx="6935390" cy="682625"/>
            </a:xfrm>
            <a:custGeom>
              <a:rect b="b" l="l" r="r" t="t"/>
              <a:pathLst>
                <a:path extrusionOk="0" h="682625" w="6935390">
                  <a:moveTo>
                    <a:pt x="0" y="0"/>
                  </a:moveTo>
                  <a:lnTo>
                    <a:pt x="6935390" y="0"/>
                  </a:lnTo>
                  <a:lnTo>
                    <a:pt x="6935390" y="682625"/>
                  </a:lnTo>
                  <a:lnTo>
                    <a:pt x="0" y="6826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52" name="Google Shape;352;p22"/>
            <p:cNvSpPr txBox="1"/>
            <p:nvPr/>
          </p:nvSpPr>
          <p:spPr>
            <a:xfrm>
              <a:off x="0" y="-47625"/>
              <a:ext cx="6935390" cy="730250"/>
            </a:xfrm>
            <a:prstGeom prst="rect">
              <a:avLst/>
            </a:prstGeom>
            <a:noFill/>
            <a:ln>
              <a:noFill/>
            </a:ln>
          </p:spPr>
          <p:txBody>
            <a:bodyPr anchorCtr="0" anchor="t" bIns="0" lIns="0" spcFirstLastPara="1" rIns="0" wrap="square" tIns="0">
              <a:noAutofit/>
            </a:bodyPr>
            <a:lstStyle/>
            <a:p>
              <a:pPr indent="0" lvl="0" marL="0" marR="0" rtl="0" algn="l">
                <a:lnSpc>
                  <a:spcPct val="83333"/>
                </a:lnSpc>
                <a:spcBef>
                  <a:spcPts val="0"/>
                </a:spcBef>
                <a:spcAft>
                  <a:spcPts val="0"/>
                </a:spcAft>
                <a:buNone/>
              </a:pPr>
              <a:r>
                <a:t/>
              </a:r>
              <a:endParaRPr sz="2400">
                <a:solidFill>
                  <a:srgbClr val="272525"/>
                </a:solidFill>
                <a:latin typeface="Montserrat"/>
                <a:ea typeface="Montserrat"/>
                <a:cs typeface="Montserrat"/>
                <a:sym typeface="Montserrat"/>
              </a:endParaRPr>
            </a:p>
          </p:txBody>
        </p:sp>
      </p:grpSp>
      <p:pic>
        <p:nvPicPr>
          <p:cNvPr descr="preencoded.png" id="353" name="Google Shape;353;p22"/>
          <p:cNvPicPr preferRelativeResize="0"/>
          <p:nvPr/>
        </p:nvPicPr>
        <p:blipFill rotWithShape="1">
          <a:blip r:embed="rId4">
            <a:alphaModFix/>
          </a:blip>
          <a:srcRect b="0" l="0" r="0" t="0"/>
          <a:stretch/>
        </p:blipFill>
        <p:spPr>
          <a:xfrm>
            <a:off x="689372" y="1567458"/>
            <a:ext cx="4417219" cy="512088"/>
          </a:xfrm>
          <a:prstGeom prst="rect">
            <a:avLst/>
          </a:prstGeom>
          <a:noFill/>
          <a:ln>
            <a:noFill/>
          </a:ln>
        </p:spPr>
      </p:pic>
      <p:sp>
        <p:nvSpPr>
          <p:cNvPr id="354" name="Google Shape;354;p22"/>
          <p:cNvSpPr/>
          <p:nvPr/>
        </p:nvSpPr>
        <p:spPr>
          <a:xfrm>
            <a:off x="817389" y="2271475"/>
            <a:ext cx="3754500" cy="210600"/>
          </a:xfrm>
          <a:prstGeom prst="rect">
            <a:avLst/>
          </a:prstGeom>
          <a:noFill/>
          <a:ln>
            <a:noFill/>
          </a:ln>
        </p:spPr>
        <p:txBody>
          <a:bodyPr anchorCtr="0" anchor="t" bIns="0" lIns="0" spcFirstLastPara="1" rIns="0" wrap="square" tIns="0">
            <a:noAutofit/>
          </a:bodyPr>
          <a:lstStyle/>
          <a:p>
            <a:pPr indent="0" lvl="0" marL="0" marR="0" rtl="0" algn="l">
              <a:lnSpc>
                <a:spcPct val="68750"/>
              </a:lnSpc>
              <a:spcBef>
                <a:spcPts val="0"/>
              </a:spcBef>
              <a:spcAft>
                <a:spcPts val="0"/>
              </a:spcAft>
              <a:buClr>
                <a:srgbClr val="384653"/>
              </a:buClr>
              <a:buSzPts val="2400"/>
              <a:buFont typeface="Barlow"/>
              <a:buNone/>
            </a:pPr>
            <a:r>
              <a:rPr b="1" lang="en-US" sz="2400">
                <a:solidFill>
                  <a:srgbClr val="384653"/>
                </a:solidFill>
                <a:latin typeface="Barlow"/>
                <a:ea typeface="Barlow"/>
                <a:cs typeface="Barlow"/>
                <a:sym typeface="Barlow"/>
              </a:rPr>
              <a:t>Create User Table</a:t>
            </a:r>
            <a:endParaRPr sz="2400">
              <a:solidFill>
                <a:schemeClr val="dk1"/>
              </a:solidFill>
              <a:latin typeface="Calibri"/>
              <a:ea typeface="Calibri"/>
              <a:cs typeface="Calibri"/>
              <a:sym typeface="Calibri"/>
            </a:endParaRPr>
          </a:p>
        </p:txBody>
      </p:sp>
      <p:sp>
        <p:nvSpPr>
          <p:cNvPr id="355" name="Google Shape;355;p22"/>
          <p:cNvSpPr/>
          <p:nvPr/>
        </p:nvSpPr>
        <p:spPr>
          <a:xfrm>
            <a:off x="817375" y="2558773"/>
            <a:ext cx="4161300" cy="115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1600"/>
              <a:buFont typeface="Montserrat"/>
              <a:buNone/>
            </a:pPr>
            <a:r>
              <a:rPr lang="en-US" sz="1600">
                <a:solidFill>
                  <a:srgbClr val="384653"/>
                </a:solidFill>
                <a:latin typeface="Montserrat"/>
                <a:ea typeface="Montserrat"/>
                <a:cs typeface="Montserrat"/>
                <a:sym typeface="Montserrat"/>
              </a:rPr>
              <a:t>Initialize database with proper schemas </a:t>
            </a:r>
            <a:endParaRPr sz="1600">
              <a:solidFill>
                <a:schemeClr val="dk1"/>
              </a:solidFill>
              <a:latin typeface="Calibri"/>
              <a:ea typeface="Calibri"/>
              <a:cs typeface="Calibri"/>
              <a:sym typeface="Calibri"/>
            </a:endParaRPr>
          </a:p>
        </p:txBody>
      </p:sp>
      <p:pic>
        <p:nvPicPr>
          <p:cNvPr descr="preencoded.png" id="356" name="Google Shape;356;p22"/>
          <p:cNvPicPr preferRelativeResize="0"/>
          <p:nvPr/>
        </p:nvPicPr>
        <p:blipFill rotWithShape="1">
          <a:blip r:embed="rId5">
            <a:alphaModFix/>
          </a:blip>
          <a:srcRect b="0" l="0" r="0" t="0"/>
          <a:stretch/>
        </p:blipFill>
        <p:spPr>
          <a:xfrm>
            <a:off x="5106591" y="1567458"/>
            <a:ext cx="4417219" cy="512088"/>
          </a:xfrm>
          <a:prstGeom prst="rect">
            <a:avLst/>
          </a:prstGeom>
          <a:noFill/>
          <a:ln>
            <a:noFill/>
          </a:ln>
        </p:spPr>
      </p:pic>
      <p:sp>
        <p:nvSpPr>
          <p:cNvPr id="357" name="Google Shape;357;p22"/>
          <p:cNvSpPr/>
          <p:nvPr/>
        </p:nvSpPr>
        <p:spPr>
          <a:xfrm>
            <a:off x="5234566" y="2271475"/>
            <a:ext cx="3905400" cy="210600"/>
          </a:xfrm>
          <a:prstGeom prst="rect">
            <a:avLst/>
          </a:prstGeom>
          <a:noFill/>
          <a:ln>
            <a:noFill/>
          </a:ln>
        </p:spPr>
        <p:txBody>
          <a:bodyPr anchorCtr="0" anchor="t" bIns="0" lIns="0" spcFirstLastPara="1" rIns="0" wrap="square" tIns="0">
            <a:noAutofit/>
          </a:bodyPr>
          <a:lstStyle/>
          <a:p>
            <a:pPr indent="0" lvl="0" marL="0" marR="0" rtl="0" algn="l">
              <a:lnSpc>
                <a:spcPct val="68750"/>
              </a:lnSpc>
              <a:spcBef>
                <a:spcPts val="0"/>
              </a:spcBef>
              <a:spcAft>
                <a:spcPts val="0"/>
              </a:spcAft>
              <a:buClr>
                <a:srgbClr val="384653"/>
              </a:buClr>
              <a:buSzPts val="2400"/>
              <a:buFont typeface="Barlow"/>
              <a:buNone/>
            </a:pPr>
            <a:r>
              <a:rPr b="1" lang="en-US" sz="2400">
                <a:solidFill>
                  <a:srgbClr val="384653"/>
                </a:solidFill>
                <a:latin typeface="Barlow"/>
                <a:ea typeface="Barlow"/>
                <a:cs typeface="Barlow"/>
                <a:sym typeface="Barlow"/>
              </a:rPr>
              <a:t>Insert User Dummy Data</a:t>
            </a:r>
            <a:endParaRPr sz="2400">
              <a:solidFill>
                <a:schemeClr val="dk1"/>
              </a:solidFill>
              <a:latin typeface="Calibri"/>
              <a:ea typeface="Calibri"/>
              <a:cs typeface="Calibri"/>
              <a:sym typeface="Calibri"/>
            </a:endParaRPr>
          </a:p>
        </p:txBody>
      </p:sp>
      <p:sp>
        <p:nvSpPr>
          <p:cNvPr id="358" name="Google Shape;358;p22"/>
          <p:cNvSpPr/>
          <p:nvPr/>
        </p:nvSpPr>
        <p:spPr>
          <a:xfrm>
            <a:off x="5234583" y="2558772"/>
            <a:ext cx="4161300" cy="147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1600"/>
              <a:buFont typeface="Montserrat"/>
              <a:buNone/>
            </a:pPr>
            <a:r>
              <a:rPr lang="en-US" sz="1600">
                <a:solidFill>
                  <a:srgbClr val="384653"/>
                </a:solidFill>
                <a:latin typeface="Montserrat"/>
                <a:ea typeface="Montserrat"/>
                <a:cs typeface="Montserrat"/>
                <a:sym typeface="Montserrat"/>
              </a:rPr>
              <a:t>Populate tables with test user data to validate functionality and performance</a:t>
            </a:r>
            <a:endParaRPr sz="1600">
              <a:solidFill>
                <a:schemeClr val="dk1"/>
              </a:solidFill>
              <a:latin typeface="Calibri"/>
              <a:ea typeface="Calibri"/>
              <a:cs typeface="Calibri"/>
              <a:sym typeface="Calibri"/>
            </a:endParaRPr>
          </a:p>
        </p:txBody>
      </p:sp>
      <p:pic>
        <p:nvPicPr>
          <p:cNvPr descr="preencoded.png" id="359" name="Google Shape;359;p22"/>
          <p:cNvPicPr preferRelativeResize="0"/>
          <p:nvPr/>
        </p:nvPicPr>
        <p:blipFill rotWithShape="1">
          <a:blip r:embed="rId6">
            <a:alphaModFix/>
          </a:blip>
          <a:srcRect b="0" l="0" r="0" t="0"/>
          <a:stretch/>
        </p:blipFill>
        <p:spPr>
          <a:xfrm>
            <a:off x="9523809" y="1567458"/>
            <a:ext cx="4417219" cy="512088"/>
          </a:xfrm>
          <a:prstGeom prst="rect">
            <a:avLst/>
          </a:prstGeom>
          <a:noFill/>
          <a:ln>
            <a:noFill/>
          </a:ln>
        </p:spPr>
      </p:pic>
      <p:sp>
        <p:nvSpPr>
          <p:cNvPr id="360" name="Google Shape;360;p22"/>
          <p:cNvSpPr/>
          <p:nvPr/>
        </p:nvSpPr>
        <p:spPr>
          <a:xfrm>
            <a:off x="9651797" y="2271475"/>
            <a:ext cx="6352200" cy="210600"/>
          </a:xfrm>
          <a:prstGeom prst="rect">
            <a:avLst/>
          </a:prstGeom>
          <a:noFill/>
          <a:ln>
            <a:noFill/>
          </a:ln>
        </p:spPr>
        <p:txBody>
          <a:bodyPr anchorCtr="0" anchor="t" bIns="0" lIns="0" spcFirstLastPara="1" rIns="0" wrap="square" tIns="0">
            <a:noAutofit/>
          </a:bodyPr>
          <a:lstStyle/>
          <a:p>
            <a:pPr indent="0" lvl="0" marL="0" marR="0" rtl="0" algn="l">
              <a:lnSpc>
                <a:spcPct val="68750"/>
              </a:lnSpc>
              <a:spcBef>
                <a:spcPts val="0"/>
              </a:spcBef>
              <a:spcAft>
                <a:spcPts val="0"/>
              </a:spcAft>
              <a:buClr>
                <a:srgbClr val="384653"/>
              </a:buClr>
              <a:buSzPts val="2400"/>
              <a:buFont typeface="Barlow"/>
              <a:buNone/>
            </a:pPr>
            <a:r>
              <a:rPr b="1" lang="en-US" sz="2400">
                <a:solidFill>
                  <a:srgbClr val="384653"/>
                </a:solidFill>
                <a:latin typeface="Barlow"/>
                <a:ea typeface="Barlow"/>
                <a:cs typeface="Barlow"/>
                <a:sym typeface="Barlow"/>
              </a:rPr>
              <a:t>Insert Marketplace Dummy Data</a:t>
            </a:r>
            <a:endParaRPr sz="2400">
              <a:solidFill>
                <a:schemeClr val="dk1"/>
              </a:solidFill>
              <a:latin typeface="Calibri"/>
              <a:ea typeface="Calibri"/>
              <a:cs typeface="Calibri"/>
              <a:sym typeface="Calibri"/>
            </a:endParaRPr>
          </a:p>
        </p:txBody>
      </p:sp>
      <p:sp>
        <p:nvSpPr>
          <p:cNvPr id="361" name="Google Shape;361;p22"/>
          <p:cNvSpPr/>
          <p:nvPr/>
        </p:nvSpPr>
        <p:spPr>
          <a:xfrm>
            <a:off x="9651802" y="2558772"/>
            <a:ext cx="4161300" cy="409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1600"/>
              <a:buFont typeface="Montserrat"/>
              <a:buNone/>
            </a:pPr>
            <a:r>
              <a:rPr lang="en-US" sz="1600">
                <a:solidFill>
                  <a:srgbClr val="384653"/>
                </a:solidFill>
                <a:latin typeface="Montserrat"/>
                <a:ea typeface="Montserrat"/>
                <a:cs typeface="Montserrat"/>
                <a:sym typeface="Montserrat"/>
              </a:rPr>
              <a:t>Populate tables with test marketplace test data from </a:t>
            </a:r>
            <a:r>
              <a:rPr lang="en-US" sz="1600" u="sng">
                <a:solidFill>
                  <a:schemeClr val="hlink"/>
                </a:solidFill>
                <a:latin typeface="Montserrat"/>
                <a:ea typeface="Montserrat"/>
                <a:cs typeface="Montserrat"/>
                <a:sym typeface="Montserrat"/>
                <a:hlinkClick r:id="rId7"/>
              </a:rPr>
              <a:t>node.js</a:t>
            </a:r>
            <a:r>
              <a:rPr b="1" lang="en-US" sz="1600">
                <a:solidFill>
                  <a:srgbClr val="384653"/>
                </a:solidFill>
                <a:latin typeface="Montserrat"/>
                <a:ea typeface="Montserrat"/>
                <a:cs typeface="Montserrat"/>
                <a:sym typeface="Montserrat"/>
              </a:rPr>
              <a:t> </a:t>
            </a:r>
            <a:r>
              <a:rPr lang="en-US" sz="1600">
                <a:solidFill>
                  <a:srgbClr val="384653"/>
                </a:solidFill>
                <a:latin typeface="Montserrat"/>
                <a:ea typeface="Montserrat"/>
                <a:cs typeface="Montserrat"/>
                <a:sym typeface="Montserrat"/>
              </a:rPr>
              <a:t>script + .csv</a:t>
            </a:r>
            <a:endParaRPr sz="1600">
              <a:solidFill>
                <a:schemeClr val="dk1"/>
              </a:solidFill>
              <a:latin typeface="Calibri"/>
              <a:ea typeface="Calibri"/>
              <a:cs typeface="Calibri"/>
              <a:sym typeface="Calibri"/>
            </a:endParaRPr>
          </a:p>
        </p:txBody>
      </p:sp>
      <p:pic>
        <p:nvPicPr>
          <p:cNvPr id="362" name="Google Shape;362;p22"/>
          <p:cNvPicPr preferRelativeResize="0"/>
          <p:nvPr/>
        </p:nvPicPr>
        <p:blipFill rotWithShape="1">
          <a:blip r:embed="rId8">
            <a:alphaModFix/>
          </a:blip>
          <a:srcRect b="0" l="0" r="0" t="0"/>
          <a:stretch/>
        </p:blipFill>
        <p:spPr>
          <a:xfrm>
            <a:off x="3277206" y="3428996"/>
            <a:ext cx="10535826" cy="67186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descr="preencoded.png" id="371" name="Google Shape;371;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2" name="Google Shape;372;p23"/>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373" name="Google Shape;373;p23"/>
          <p:cNvGrpSpPr/>
          <p:nvPr/>
        </p:nvGrpSpPr>
        <p:grpSpPr>
          <a:xfrm>
            <a:off x="861714" y="608631"/>
            <a:ext cx="13079313" cy="594793"/>
            <a:chOff x="0" y="-19050"/>
            <a:chExt cx="9235282" cy="720923"/>
          </a:xfrm>
        </p:grpSpPr>
        <p:sp>
          <p:nvSpPr>
            <p:cNvPr id="374" name="Google Shape;374;p23"/>
            <p:cNvSpPr/>
            <p:nvPr/>
          </p:nvSpPr>
          <p:spPr>
            <a:xfrm>
              <a:off x="0" y="0"/>
              <a:ext cx="9235282" cy="701873"/>
            </a:xfrm>
            <a:custGeom>
              <a:rect b="b" l="l" r="r" t="t"/>
              <a:pathLst>
                <a:path extrusionOk="0" h="701873" w="9235282">
                  <a:moveTo>
                    <a:pt x="0" y="0"/>
                  </a:moveTo>
                  <a:lnTo>
                    <a:pt x="9235282" y="0"/>
                  </a:lnTo>
                  <a:lnTo>
                    <a:pt x="9235282" y="701873"/>
                  </a:lnTo>
                  <a:lnTo>
                    <a:pt x="0" y="70187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5" name="Google Shape;375;p23"/>
            <p:cNvSpPr txBox="1"/>
            <p:nvPr/>
          </p:nvSpPr>
          <p:spPr>
            <a:xfrm>
              <a:off x="0" y="-19050"/>
              <a:ext cx="9235200" cy="720900"/>
            </a:xfrm>
            <a:prstGeom prst="rect">
              <a:avLst/>
            </a:prstGeom>
            <a:noFill/>
            <a:ln>
              <a:noFill/>
            </a:ln>
          </p:spPr>
          <p:txBody>
            <a:bodyPr anchorCtr="0" anchor="t" bIns="0" lIns="0" spcFirstLastPara="1" rIns="0" wrap="square" tIns="0">
              <a:noAutofit/>
            </a:bodyPr>
            <a:lstStyle/>
            <a:p>
              <a:pPr indent="0" lvl="0" marL="0" marR="0" rtl="0" algn="l">
                <a:lnSpc>
                  <a:spcPct val="76388"/>
                </a:lnSpc>
                <a:spcBef>
                  <a:spcPts val="0"/>
                </a:spcBef>
                <a:spcAft>
                  <a:spcPts val="0"/>
                </a:spcAft>
                <a:buNone/>
              </a:pPr>
              <a:r>
                <a:rPr b="1" lang="en-US" sz="5400">
                  <a:solidFill>
                    <a:srgbClr val="7068F4"/>
                  </a:solidFill>
                  <a:latin typeface="Barlow"/>
                  <a:ea typeface="Barlow"/>
                  <a:cs typeface="Barlow"/>
                  <a:sym typeface="Barlow"/>
                </a:rPr>
                <a:t>06 Stored Procedures Demonstration</a:t>
              </a:r>
              <a:endParaRPr/>
            </a:p>
          </p:txBody>
        </p:sp>
      </p:grpSp>
      <p:grpSp>
        <p:nvGrpSpPr>
          <p:cNvPr id="376" name="Google Shape;376;p23"/>
          <p:cNvGrpSpPr/>
          <p:nvPr/>
        </p:nvGrpSpPr>
        <p:grpSpPr>
          <a:xfrm>
            <a:off x="861715" y="1487686"/>
            <a:ext cx="16564571" cy="291704"/>
            <a:chOff x="0" y="-47625"/>
            <a:chExt cx="22086094" cy="388938"/>
          </a:xfrm>
        </p:grpSpPr>
        <p:sp>
          <p:nvSpPr>
            <p:cNvPr id="377" name="Google Shape;377;p23"/>
            <p:cNvSpPr/>
            <p:nvPr/>
          </p:nvSpPr>
          <p:spPr>
            <a:xfrm>
              <a:off x="0" y="0"/>
              <a:ext cx="22086094" cy="341313"/>
            </a:xfrm>
            <a:custGeom>
              <a:rect b="b" l="l" r="r" t="t"/>
              <a:pathLst>
                <a:path extrusionOk="0" h="341313" w="22086094">
                  <a:moveTo>
                    <a:pt x="0" y="0"/>
                  </a:moveTo>
                  <a:lnTo>
                    <a:pt x="22086094" y="0"/>
                  </a:lnTo>
                  <a:lnTo>
                    <a:pt x="22086094" y="341313"/>
                  </a:lnTo>
                  <a:lnTo>
                    <a:pt x="0" y="3413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78" name="Google Shape;378;p23"/>
            <p:cNvSpPr txBox="1"/>
            <p:nvPr/>
          </p:nvSpPr>
          <p:spPr>
            <a:xfrm>
              <a:off x="0" y="-47625"/>
              <a:ext cx="22086093" cy="388938"/>
            </a:xfrm>
            <a:prstGeom prst="rect">
              <a:avLst/>
            </a:prstGeom>
            <a:noFill/>
            <a:ln>
              <a:noFill/>
            </a:ln>
          </p:spPr>
          <p:txBody>
            <a:bodyPr anchorCtr="0" anchor="t" bIns="0" lIns="0" spcFirstLastPara="1" rIns="0" wrap="square" tIns="0">
              <a:noAutofit/>
            </a:bodyPr>
            <a:lstStyle/>
            <a:p>
              <a:pPr indent="0" lvl="0" marL="0" marR="0" rtl="0" algn="l">
                <a:lnSpc>
                  <a:spcPct val="83333"/>
                </a:lnSpc>
                <a:spcBef>
                  <a:spcPts val="0"/>
                </a:spcBef>
                <a:spcAft>
                  <a:spcPts val="0"/>
                </a:spcAft>
                <a:buNone/>
              </a:pPr>
              <a:r>
                <a:t/>
              </a:r>
              <a:endParaRPr sz="2400">
                <a:solidFill>
                  <a:srgbClr val="272525"/>
                </a:solidFill>
                <a:latin typeface="Montserrat"/>
                <a:ea typeface="Montserrat"/>
                <a:cs typeface="Montserrat"/>
                <a:sym typeface="Montserrat"/>
              </a:endParaRPr>
            </a:p>
          </p:txBody>
        </p:sp>
      </p:grpSp>
      <p:sp>
        <p:nvSpPr>
          <p:cNvPr id="379" name="Google Shape;379;p23"/>
          <p:cNvSpPr/>
          <p:nvPr/>
        </p:nvSpPr>
        <p:spPr>
          <a:xfrm>
            <a:off x="1021705" y="2839343"/>
            <a:ext cx="2105620" cy="263128"/>
          </a:xfrm>
          <a:custGeom>
            <a:rect b="b" l="l" r="r" t="t"/>
            <a:pathLst>
              <a:path extrusionOk="0" h="350837" w="2807493">
                <a:moveTo>
                  <a:pt x="0" y="0"/>
                </a:moveTo>
                <a:lnTo>
                  <a:pt x="2807493" y="0"/>
                </a:lnTo>
                <a:lnTo>
                  <a:pt x="2807493" y="350837"/>
                </a:lnTo>
                <a:lnTo>
                  <a:pt x="0" y="35083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0" name="Google Shape;380;p23"/>
          <p:cNvSpPr/>
          <p:nvPr/>
        </p:nvSpPr>
        <p:spPr>
          <a:xfrm>
            <a:off x="1021705" y="3198465"/>
            <a:ext cx="5201542" cy="255985"/>
          </a:xfrm>
          <a:custGeom>
            <a:rect b="b" l="l" r="r" t="t"/>
            <a:pathLst>
              <a:path extrusionOk="0" h="341313" w="6935390">
                <a:moveTo>
                  <a:pt x="0" y="0"/>
                </a:moveTo>
                <a:lnTo>
                  <a:pt x="6935390" y="0"/>
                </a:lnTo>
                <a:lnTo>
                  <a:pt x="6935390" y="341313"/>
                </a:lnTo>
                <a:lnTo>
                  <a:pt x="0" y="3413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381" name="Google Shape;381;p23"/>
          <p:cNvGrpSpPr/>
          <p:nvPr/>
        </p:nvGrpSpPr>
        <p:grpSpPr>
          <a:xfrm>
            <a:off x="6543229" y="2832199"/>
            <a:ext cx="2238375" cy="270272"/>
            <a:chOff x="0" y="-9525"/>
            <a:chExt cx="2984500" cy="360362"/>
          </a:xfrm>
        </p:grpSpPr>
        <p:sp>
          <p:nvSpPr>
            <p:cNvPr id="382" name="Google Shape;382;p23"/>
            <p:cNvSpPr/>
            <p:nvPr/>
          </p:nvSpPr>
          <p:spPr>
            <a:xfrm>
              <a:off x="0" y="0"/>
              <a:ext cx="2984500" cy="350837"/>
            </a:xfrm>
            <a:custGeom>
              <a:rect b="b" l="l" r="r" t="t"/>
              <a:pathLst>
                <a:path extrusionOk="0" h="350837" w="2984500">
                  <a:moveTo>
                    <a:pt x="0" y="0"/>
                  </a:moveTo>
                  <a:lnTo>
                    <a:pt x="2984500" y="0"/>
                  </a:lnTo>
                  <a:lnTo>
                    <a:pt x="2984500" y="350837"/>
                  </a:lnTo>
                  <a:lnTo>
                    <a:pt x="0" y="35083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3" name="Google Shape;383;p23"/>
            <p:cNvSpPr txBox="1"/>
            <p:nvPr/>
          </p:nvSpPr>
          <p:spPr>
            <a:xfrm>
              <a:off x="0" y="-9525"/>
              <a:ext cx="2984500" cy="360362"/>
            </a:xfrm>
            <a:prstGeom prst="rect">
              <a:avLst/>
            </a:prstGeom>
            <a:noFill/>
            <a:ln>
              <a:noFill/>
            </a:ln>
          </p:spPr>
          <p:txBody>
            <a:bodyPr anchorCtr="0" anchor="t" bIns="0" lIns="0" spcFirstLastPara="1" rIns="0" wrap="square" tIns="0">
              <a:noAutofit/>
            </a:bodyPr>
            <a:lstStyle/>
            <a:p>
              <a:pPr indent="0" lvl="0" marL="0" marR="0" rtl="0" algn="l">
                <a:lnSpc>
                  <a:spcPct val="64437"/>
                </a:lnSpc>
                <a:spcBef>
                  <a:spcPts val="0"/>
                </a:spcBef>
                <a:spcAft>
                  <a:spcPts val="0"/>
                </a:spcAft>
                <a:buNone/>
              </a:pPr>
              <a:r>
                <a:t/>
              </a:r>
              <a:endParaRPr b="1" sz="3200">
                <a:solidFill>
                  <a:srgbClr val="272525"/>
                </a:solidFill>
                <a:latin typeface="Barlow"/>
                <a:ea typeface="Barlow"/>
                <a:cs typeface="Barlow"/>
                <a:sym typeface="Barlow"/>
              </a:endParaRPr>
            </a:p>
          </p:txBody>
        </p:sp>
      </p:grpSp>
      <p:grpSp>
        <p:nvGrpSpPr>
          <p:cNvPr id="384" name="Google Shape;384;p23"/>
          <p:cNvGrpSpPr/>
          <p:nvPr/>
        </p:nvGrpSpPr>
        <p:grpSpPr>
          <a:xfrm>
            <a:off x="6543229" y="3162746"/>
            <a:ext cx="5201542" cy="547688"/>
            <a:chOff x="0" y="-47625"/>
            <a:chExt cx="6935390" cy="730250"/>
          </a:xfrm>
        </p:grpSpPr>
        <p:sp>
          <p:nvSpPr>
            <p:cNvPr id="385" name="Google Shape;385;p23"/>
            <p:cNvSpPr/>
            <p:nvPr/>
          </p:nvSpPr>
          <p:spPr>
            <a:xfrm>
              <a:off x="0" y="0"/>
              <a:ext cx="6935390" cy="682625"/>
            </a:xfrm>
            <a:custGeom>
              <a:rect b="b" l="l" r="r" t="t"/>
              <a:pathLst>
                <a:path extrusionOk="0" h="682625" w="6935390">
                  <a:moveTo>
                    <a:pt x="0" y="0"/>
                  </a:moveTo>
                  <a:lnTo>
                    <a:pt x="6935390" y="0"/>
                  </a:lnTo>
                  <a:lnTo>
                    <a:pt x="6935390" y="682625"/>
                  </a:lnTo>
                  <a:lnTo>
                    <a:pt x="0" y="6826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86" name="Google Shape;386;p23"/>
            <p:cNvSpPr txBox="1"/>
            <p:nvPr/>
          </p:nvSpPr>
          <p:spPr>
            <a:xfrm>
              <a:off x="0" y="-47625"/>
              <a:ext cx="6935390" cy="730250"/>
            </a:xfrm>
            <a:prstGeom prst="rect">
              <a:avLst/>
            </a:prstGeom>
            <a:noFill/>
            <a:ln>
              <a:noFill/>
            </a:ln>
          </p:spPr>
          <p:txBody>
            <a:bodyPr anchorCtr="0" anchor="t" bIns="0" lIns="0" spcFirstLastPara="1" rIns="0" wrap="square" tIns="0">
              <a:noAutofit/>
            </a:bodyPr>
            <a:lstStyle/>
            <a:p>
              <a:pPr indent="0" lvl="0" marL="0" marR="0" rtl="0" algn="l">
                <a:lnSpc>
                  <a:spcPct val="83333"/>
                </a:lnSpc>
                <a:spcBef>
                  <a:spcPts val="0"/>
                </a:spcBef>
                <a:spcAft>
                  <a:spcPts val="0"/>
                </a:spcAft>
                <a:buNone/>
              </a:pPr>
              <a:r>
                <a:t/>
              </a:r>
              <a:endParaRPr sz="2400">
                <a:solidFill>
                  <a:srgbClr val="272525"/>
                </a:solidFill>
                <a:latin typeface="Montserrat"/>
                <a:ea typeface="Montserrat"/>
                <a:cs typeface="Montserrat"/>
                <a:sym typeface="Montserrat"/>
              </a:endParaRPr>
            </a:p>
          </p:txBody>
        </p:sp>
      </p:grpSp>
      <p:sp>
        <p:nvSpPr>
          <p:cNvPr id="387" name="Google Shape;387;p23"/>
          <p:cNvSpPr/>
          <p:nvPr/>
        </p:nvSpPr>
        <p:spPr>
          <a:xfrm>
            <a:off x="12064752" y="2839343"/>
            <a:ext cx="2950518" cy="263128"/>
          </a:xfrm>
          <a:custGeom>
            <a:rect b="b" l="l" r="r" t="t"/>
            <a:pathLst>
              <a:path extrusionOk="0" h="350837" w="3934023">
                <a:moveTo>
                  <a:pt x="0" y="0"/>
                </a:moveTo>
                <a:lnTo>
                  <a:pt x="3934023" y="0"/>
                </a:lnTo>
                <a:lnTo>
                  <a:pt x="3934023" y="350837"/>
                </a:lnTo>
                <a:lnTo>
                  <a:pt x="0" y="35083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388" name="Google Shape;388;p23"/>
          <p:cNvGrpSpPr/>
          <p:nvPr/>
        </p:nvGrpSpPr>
        <p:grpSpPr>
          <a:xfrm>
            <a:off x="12064752" y="3162746"/>
            <a:ext cx="5201542" cy="547688"/>
            <a:chOff x="0" y="-47625"/>
            <a:chExt cx="6935390" cy="730250"/>
          </a:xfrm>
        </p:grpSpPr>
        <p:sp>
          <p:nvSpPr>
            <p:cNvPr id="389" name="Google Shape;389;p23"/>
            <p:cNvSpPr/>
            <p:nvPr/>
          </p:nvSpPr>
          <p:spPr>
            <a:xfrm>
              <a:off x="0" y="0"/>
              <a:ext cx="6935390" cy="682625"/>
            </a:xfrm>
            <a:custGeom>
              <a:rect b="b" l="l" r="r" t="t"/>
              <a:pathLst>
                <a:path extrusionOk="0" h="682625" w="6935390">
                  <a:moveTo>
                    <a:pt x="0" y="0"/>
                  </a:moveTo>
                  <a:lnTo>
                    <a:pt x="6935390" y="0"/>
                  </a:lnTo>
                  <a:lnTo>
                    <a:pt x="6935390" y="682625"/>
                  </a:lnTo>
                  <a:lnTo>
                    <a:pt x="0" y="6826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90" name="Google Shape;390;p23"/>
            <p:cNvSpPr txBox="1"/>
            <p:nvPr/>
          </p:nvSpPr>
          <p:spPr>
            <a:xfrm>
              <a:off x="0" y="-47625"/>
              <a:ext cx="6935390" cy="730250"/>
            </a:xfrm>
            <a:prstGeom prst="rect">
              <a:avLst/>
            </a:prstGeom>
            <a:noFill/>
            <a:ln>
              <a:noFill/>
            </a:ln>
          </p:spPr>
          <p:txBody>
            <a:bodyPr anchorCtr="0" anchor="t" bIns="0" lIns="0" spcFirstLastPara="1" rIns="0" wrap="square" tIns="0">
              <a:noAutofit/>
            </a:bodyPr>
            <a:lstStyle/>
            <a:p>
              <a:pPr indent="0" lvl="0" marL="0" marR="0" rtl="0" algn="l">
                <a:lnSpc>
                  <a:spcPct val="83333"/>
                </a:lnSpc>
                <a:spcBef>
                  <a:spcPts val="0"/>
                </a:spcBef>
                <a:spcAft>
                  <a:spcPts val="0"/>
                </a:spcAft>
                <a:buNone/>
              </a:pPr>
              <a:r>
                <a:t/>
              </a:r>
              <a:endParaRPr sz="2400">
                <a:solidFill>
                  <a:srgbClr val="272525"/>
                </a:solidFill>
                <a:latin typeface="Montserrat"/>
                <a:ea typeface="Montserrat"/>
                <a:cs typeface="Montserrat"/>
                <a:sym typeface="Montserrat"/>
              </a:endParaRPr>
            </a:p>
          </p:txBody>
        </p:sp>
      </p:grpSp>
      <p:pic>
        <p:nvPicPr>
          <p:cNvPr descr="preencoded.png" id="391" name="Google Shape;391;p23"/>
          <p:cNvPicPr preferRelativeResize="0"/>
          <p:nvPr/>
        </p:nvPicPr>
        <p:blipFill rotWithShape="1">
          <a:blip r:embed="rId4">
            <a:alphaModFix/>
          </a:blip>
          <a:srcRect b="0" l="0" r="0" t="0"/>
          <a:stretch/>
        </p:blipFill>
        <p:spPr>
          <a:xfrm>
            <a:off x="689372" y="1567458"/>
            <a:ext cx="4417219" cy="512088"/>
          </a:xfrm>
          <a:prstGeom prst="rect">
            <a:avLst/>
          </a:prstGeom>
          <a:noFill/>
          <a:ln>
            <a:noFill/>
          </a:ln>
        </p:spPr>
      </p:pic>
      <p:sp>
        <p:nvSpPr>
          <p:cNvPr id="392" name="Google Shape;392;p23"/>
          <p:cNvSpPr/>
          <p:nvPr/>
        </p:nvSpPr>
        <p:spPr>
          <a:xfrm>
            <a:off x="817392" y="2271475"/>
            <a:ext cx="4289100" cy="210600"/>
          </a:xfrm>
          <a:prstGeom prst="rect">
            <a:avLst/>
          </a:prstGeom>
          <a:noFill/>
          <a:ln>
            <a:noFill/>
          </a:ln>
        </p:spPr>
        <p:txBody>
          <a:bodyPr anchorCtr="0" anchor="t" bIns="0" lIns="0" spcFirstLastPara="1" rIns="0" wrap="square" tIns="0">
            <a:noAutofit/>
          </a:bodyPr>
          <a:lstStyle/>
          <a:p>
            <a:pPr indent="0" lvl="0" marL="0" marR="0" rtl="0" algn="l">
              <a:lnSpc>
                <a:spcPct val="68750"/>
              </a:lnSpc>
              <a:spcBef>
                <a:spcPts val="0"/>
              </a:spcBef>
              <a:spcAft>
                <a:spcPts val="0"/>
              </a:spcAft>
              <a:buClr>
                <a:srgbClr val="384653"/>
              </a:buClr>
              <a:buSzPts val="2400"/>
              <a:buFont typeface="Barlow"/>
              <a:buNone/>
            </a:pPr>
            <a:r>
              <a:rPr b="1" lang="en-US" sz="2400">
                <a:solidFill>
                  <a:srgbClr val="384653"/>
                </a:solidFill>
                <a:latin typeface="Barlow"/>
                <a:ea typeface="Barlow"/>
                <a:cs typeface="Barlow"/>
                <a:sym typeface="Barlow"/>
              </a:rPr>
              <a:t>Create User Table</a:t>
            </a:r>
            <a:endParaRPr sz="2400">
              <a:solidFill>
                <a:schemeClr val="dk1"/>
              </a:solidFill>
              <a:latin typeface="Calibri"/>
              <a:ea typeface="Calibri"/>
              <a:cs typeface="Calibri"/>
              <a:sym typeface="Calibri"/>
            </a:endParaRPr>
          </a:p>
        </p:txBody>
      </p:sp>
      <p:sp>
        <p:nvSpPr>
          <p:cNvPr id="393" name="Google Shape;393;p23"/>
          <p:cNvSpPr/>
          <p:nvPr/>
        </p:nvSpPr>
        <p:spPr>
          <a:xfrm>
            <a:off x="817364" y="2558772"/>
            <a:ext cx="4161300" cy="115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1600"/>
              <a:buFont typeface="Montserrat"/>
              <a:buNone/>
            </a:pPr>
            <a:r>
              <a:rPr lang="en-US" sz="1600">
                <a:solidFill>
                  <a:srgbClr val="384653"/>
                </a:solidFill>
                <a:latin typeface="Montserrat"/>
                <a:ea typeface="Montserrat"/>
                <a:cs typeface="Montserrat"/>
                <a:sym typeface="Montserrat"/>
              </a:rPr>
              <a:t>Initialize database with proper schemas </a:t>
            </a:r>
            <a:endParaRPr sz="1600">
              <a:solidFill>
                <a:schemeClr val="dk1"/>
              </a:solidFill>
              <a:latin typeface="Calibri"/>
              <a:ea typeface="Calibri"/>
              <a:cs typeface="Calibri"/>
              <a:sym typeface="Calibri"/>
            </a:endParaRPr>
          </a:p>
        </p:txBody>
      </p:sp>
      <p:pic>
        <p:nvPicPr>
          <p:cNvPr descr="preencoded.png" id="394" name="Google Shape;394;p23"/>
          <p:cNvPicPr preferRelativeResize="0"/>
          <p:nvPr/>
        </p:nvPicPr>
        <p:blipFill rotWithShape="1">
          <a:blip r:embed="rId5">
            <a:alphaModFix/>
          </a:blip>
          <a:srcRect b="0" l="0" r="0" t="0"/>
          <a:stretch/>
        </p:blipFill>
        <p:spPr>
          <a:xfrm>
            <a:off x="5106591" y="1567458"/>
            <a:ext cx="4417219" cy="512088"/>
          </a:xfrm>
          <a:prstGeom prst="rect">
            <a:avLst/>
          </a:prstGeom>
          <a:noFill/>
          <a:ln>
            <a:noFill/>
          </a:ln>
        </p:spPr>
      </p:pic>
      <p:sp>
        <p:nvSpPr>
          <p:cNvPr id="395" name="Google Shape;395;p23"/>
          <p:cNvSpPr/>
          <p:nvPr/>
        </p:nvSpPr>
        <p:spPr>
          <a:xfrm>
            <a:off x="5234564" y="2271475"/>
            <a:ext cx="4161300" cy="210600"/>
          </a:xfrm>
          <a:prstGeom prst="rect">
            <a:avLst/>
          </a:prstGeom>
          <a:noFill/>
          <a:ln>
            <a:noFill/>
          </a:ln>
        </p:spPr>
        <p:txBody>
          <a:bodyPr anchorCtr="0" anchor="t" bIns="0" lIns="0" spcFirstLastPara="1" rIns="0" wrap="square" tIns="0">
            <a:noAutofit/>
          </a:bodyPr>
          <a:lstStyle/>
          <a:p>
            <a:pPr indent="0" lvl="0" marL="0" marR="0" rtl="0" algn="l">
              <a:lnSpc>
                <a:spcPct val="68750"/>
              </a:lnSpc>
              <a:spcBef>
                <a:spcPts val="0"/>
              </a:spcBef>
              <a:spcAft>
                <a:spcPts val="0"/>
              </a:spcAft>
              <a:buClr>
                <a:srgbClr val="384653"/>
              </a:buClr>
              <a:buSzPts val="2400"/>
              <a:buFont typeface="Barlow"/>
              <a:buNone/>
            </a:pPr>
            <a:r>
              <a:rPr b="1" lang="en-US" sz="2400">
                <a:solidFill>
                  <a:srgbClr val="384653"/>
                </a:solidFill>
                <a:latin typeface="Barlow"/>
                <a:ea typeface="Barlow"/>
                <a:cs typeface="Barlow"/>
                <a:sym typeface="Barlow"/>
              </a:rPr>
              <a:t>Insert User Dummy Data</a:t>
            </a:r>
            <a:endParaRPr sz="2400">
              <a:solidFill>
                <a:schemeClr val="dk1"/>
              </a:solidFill>
              <a:latin typeface="Calibri"/>
              <a:ea typeface="Calibri"/>
              <a:cs typeface="Calibri"/>
              <a:sym typeface="Calibri"/>
            </a:endParaRPr>
          </a:p>
        </p:txBody>
      </p:sp>
      <p:sp>
        <p:nvSpPr>
          <p:cNvPr id="396" name="Google Shape;396;p23"/>
          <p:cNvSpPr/>
          <p:nvPr/>
        </p:nvSpPr>
        <p:spPr>
          <a:xfrm>
            <a:off x="5234583" y="2558772"/>
            <a:ext cx="4161300" cy="147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1600"/>
              <a:buFont typeface="Montserrat"/>
              <a:buNone/>
            </a:pPr>
            <a:r>
              <a:rPr lang="en-US" sz="1600">
                <a:solidFill>
                  <a:srgbClr val="384653"/>
                </a:solidFill>
                <a:latin typeface="Montserrat"/>
                <a:ea typeface="Montserrat"/>
                <a:cs typeface="Montserrat"/>
                <a:sym typeface="Montserrat"/>
              </a:rPr>
              <a:t>Populate tables with test user data to validate functionality and performance</a:t>
            </a:r>
            <a:endParaRPr sz="1600">
              <a:solidFill>
                <a:schemeClr val="dk1"/>
              </a:solidFill>
              <a:latin typeface="Calibri"/>
              <a:ea typeface="Calibri"/>
              <a:cs typeface="Calibri"/>
              <a:sym typeface="Calibri"/>
            </a:endParaRPr>
          </a:p>
        </p:txBody>
      </p:sp>
      <p:pic>
        <p:nvPicPr>
          <p:cNvPr descr="preencoded.png" id="397" name="Google Shape;397;p23"/>
          <p:cNvPicPr preferRelativeResize="0"/>
          <p:nvPr/>
        </p:nvPicPr>
        <p:blipFill rotWithShape="1">
          <a:blip r:embed="rId6">
            <a:alphaModFix/>
          </a:blip>
          <a:srcRect b="0" l="0" r="0" t="0"/>
          <a:stretch/>
        </p:blipFill>
        <p:spPr>
          <a:xfrm>
            <a:off x="9523809" y="1567458"/>
            <a:ext cx="4417219" cy="512088"/>
          </a:xfrm>
          <a:prstGeom prst="rect">
            <a:avLst/>
          </a:prstGeom>
          <a:noFill/>
          <a:ln>
            <a:noFill/>
          </a:ln>
        </p:spPr>
      </p:pic>
      <p:sp>
        <p:nvSpPr>
          <p:cNvPr id="398" name="Google Shape;398;p23"/>
          <p:cNvSpPr/>
          <p:nvPr/>
        </p:nvSpPr>
        <p:spPr>
          <a:xfrm>
            <a:off x="9651796" y="2271475"/>
            <a:ext cx="6616800" cy="210600"/>
          </a:xfrm>
          <a:prstGeom prst="rect">
            <a:avLst/>
          </a:prstGeom>
          <a:noFill/>
          <a:ln>
            <a:noFill/>
          </a:ln>
        </p:spPr>
        <p:txBody>
          <a:bodyPr anchorCtr="0" anchor="t" bIns="0" lIns="0" spcFirstLastPara="1" rIns="0" wrap="square" tIns="0">
            <a:noAutofit/>
          </a:bodyPr>
          <a:lstStyle/>
          <a:p>
            <a:pPr indent="0" lvl="0" marL="0" marR="0" rtl="0" algn="l">
              <a:lnSpc>
                <a:spcPct val="68750"/>
              </a:lnSpc>
              <a:spcBef>
                <a:spcPts val="0"/>
              </a:spcBef>
              <a:spcAft>
                <a:spcPts val="0"/>
              </a:spcAft>
              <a:buClr>
                <a:srgbClr val="384653"/>
              </a:buClr>
              <a:buSzPts val="2400"/>
              <a:buFont typeface="Barlow"/>
              <a:buNone/>
            </a:pPr>
            <a:r>
              <a:rPr b="1" lang="en-US" sz="2400">
                <a:solidFill>
                  <a:srgbClr val="384653"/>
                </a:solidFill>
                <a:latin typeface="Barlow"/>
                <a:ea typeface="Barlow"/>
                <a:cs typeface="Barlow"/>
                <a:sym typeface="Barlow"/>
              </a:rPr>
              <a:t>Insert Marketplace Dummy Data</a:t>
            </a:r>
            <a:endParaRPr sz="2400">
              <a:solidFill>
                <a:schemeClr val="dk1"/>
              </a:solidFill>
              <a:latin typeface="Calibri"/>
              <a:ea typeface="Calibri"/>
              <a:cs typeface="Calibri"/>
              <a:sym typeface="Calibri"/>
            </a:endParaRPr>
          </a:p>
        </p:txBody>
      </p:sp>
      <p:sp>
        <p:nvSpPr>
          <p:cNvPr id="399" name="Google Shape;399;p23"/>
          <p:cNvSpPr/>
          <p:nvPr/>
        </p:nvSpPr>
        <p:spPr>
          <a:xfrm>
            <a:off x="9651802" y="2558772"/>
            <a:ext cx="4161300" cy="409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1600"/>
              <a:buFont typeface="Montserrat"/>
              <a:buNone/>
            </a:pPr>
            <a:r>
              <a:rPr lang="en-US" sz="1600">
                <a:solidFill>
                  <a:srgbClr val="384653"/>
                </a:solidFill>
                <a:latin typeface="Montserrat"/>
                <a:ea typeface="Montserrat"/>
                <a:cs typeface="Montserrat"/>
                <a:sym typeface="Montserrat"/>
              </a:rPr>
              <a:t>Populate tables with test marketplace test data from </a:t>
            </a:r>
            <a:r>
              <a:rPr lang="en-US" sz="1600" u="sng">
                <a:solidFill>
                  <a:schemeClr val="hlink"/>
                </a:solidFill>
                <a:latin typeface="Montserrat"/>
                <a:ea typeface="Montserrat"/>
                <a:cs typeface="Montserrat"/>
                <a:sym typeface="Montserrat"/>
                <a:hlinkClick r:id="rId7"/>
              </a:rPr>
              <a:t>node.js</a:t>
            </a:r>
            <a:r>
              <a:rPr b="1" lang="en-US" sz="1600">
                <a:solidFill>
                  <a:srgbClr val="384653"/>
                </a:solidFill>
                <a:latin typeface="Montserrat"/>
                <a:ea typeface="Montserrat"/>
                <a:cs typeface="Montserrat"/>
                <a:sym typeface="Montserrat"/>
              </a:rPr>
              <a:t> </a:t>
            </a:r>
            <a:r>
              <a:rPr lang="en-US" sz="1600">
                <a:solidFill>
                  <a:srgbClr val="384653"/>
                </a:solidFill>
                <a:latin typeface="Montserrat"/>
                <a:ea typeface="Montserrat"/>
                <a:cs typeface="Montserrat"/>
                <a:sym typeface="Montserrat"/>
              </a:rPr>
              <a:t>script + .csv</a:t>
            </a:r>
            <a:endParaRPr sz="1600">
              <a:solidFill>
                <a:schemeClr val="dk1"/>
              </a:solidFill>
              <a:latin typeface="Calibri"/>
              <a:ea typeface="Calibri"/>
              <a:cs typeface="Calibri"/>
              <a:sym typeface="Calibri"/>
            </a:endParaRPr>
          </a:p>
        </p:txBody>
      </p:sp>
      <p:pic>
        <p:nvPicPr>
          <p:cNvPr id="400" name="Google Shape;400;p23"/>
          <p:cNvPicPr preferRelativeResize="0"/>
          <p:nvPr/>
        </p:nvPicPr>
        <p:blipFill rotWithShape="1">
          <a:blip r:embed="rId8">
            <a:alphaModFix/>
          </a:blip>
          <a:srcRect b="0" l="0" r="0" t="0"/>
          <a:stretch/>
        </p:blipFill>
        <p:spPr>
          <a:xfrm>
            <a:off x="2641150" y="3198475"/>
            <a:ext cx="11299876" cy="708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8" name="Shape 408"/>
        <p:cNvGrpSpPr/>
        <p:nvPr/>
      </p:nvGrpSpPr>
      <p:grpSpPr>
        <a:xfrm>
          <a:off x="0" y="0"/>
          <a:ext cx="0" cy="0"/>
          <a:chOff x="0" y="0"/>
          <a:chExt cx="0" cy="0"/>
        </a:xfrm>
      </p:grpSpPr>
      <p:sp>
        <p:nvSpPr>
          <p:cNvPr descr="preencoded.png" id="409" name="Google Shape;409;p24"/>
          <p:cNvSpPr/>
          <p:nvPr/>
        </p:nvSpPr>
        <p:spPr>
          <a:xfrm>
            <a:off x="0" y="0"/>
            <a:ext cx="204368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25813"/>
              </a:lnSpc>
              <a:spcBef>
                <a:spcPts val="0"/>
              </a:spcBef>
              <a:spcAft>
                <a:spcPts val="0"/>
              </a:spcAft>
              <a:buNone/>
            </a:pPr>
            <a:r>
              <a:t/>
            </a:r>
            <a:endParaRPr b="1" sz="1937">
              <a:solidFill>
                <a:srgbClr val="272525"/>
              </a:solidFill>
              <a:latin typeface="Barlow"/>
              <a:ea typeface="Barlow"/>
              <a:cs typeface="Barlow"/>
              <a:sym typeface="Barlow"/>
            </a:endParaRPr>
          </a:p>
        </p:txBody>
      </p:sp>
      <p:grpSp>
        <p:nvGrpSpPr>
          <p:cNvPr id="410" name="Google Shape;410;p24"/>
          <p:cNvGrpSpPr/>
          <p:nvPr/>
        </p:nvGrpSpPr>
        <p:grpSpPr>
          <a:xfrm>
            <a:off x="947886" y="768103"/>
            <a:ext cx="4988868" cy="645021"/>
            <a:chOff x="0" y="-28575"/>
            <a:chExt cx="6651823" cy="860028"/>
          </a:xfrm>
        </p:grpSpPr>
        <p:sp>
          <p:nvSpPr>
            <p:cNvPr id="411" name="Google Shape;411;p24"/>
            <p:cNvSpPr/>
            <p:nvPr/>
          </p:nvSpPr>
          <p:spPr>
            <a:xfrm>
              <a:off x="0" y="0"/>
              <a:ext cx="6651823" cy="831453"/>
            </a:xfrm>
            <a:custGeom>
              <a:rect b="b" l="l" r="r" t="t"/>
              <a:pathLst>
                <a:path extrusionOk="0" h="831453" w="6651823">
                  <a:moveTo>
                    <a:pt x="0" y="0"/>
                  </a:moveTo>
                  <a:lnTo>
                    <a:pt x="6651823" y="0"/>
                  </a:lnTo>
                  <a:lnTo>
                    <a:pt x="6651823" y="831453"/>
                  </a:lnTo>
                  <a:lnTo>
                    <a:pt x="0" y="83145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24"/>
            <p:cNvSpPr txBox="1"/>
            <p:nvPr/>
          </p:nvSpPr>
          <p:spPr>
            <a:xfrm>
              <a:off x="0" y="-28575"/>
              <a:ext cx="6651823" cy="86002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None/>
              </a:pPr>
              <a:r>
                <a:rPr b="1" lang="en-US" sz="3875">
                  <a:solidFill>
                    <a:srgbClr val="7068F4"/>
                  </a:solidFill>
                  <a:latin typeface="Barlow"/>
                  <a:ea typeface="Barlow"/>
                  <a:cs typeface="Barlow"/>
                  <a:sym typeface="Barlow"/>
                </a:rPr>
                <a:t>07 Team Work</a:t>
              </a:r>
              <a:endParaRPr/>
            </a:p>
          </p:txBody>
        </p:sp>
      </p:grpSp>
      <p:grpSp>
        <p:nvGrpSpPr>
          <p:cNvPr id="413" name="Google Shape;413;p24"/>
          <p:cNvGrpSpPr/>
          <p:nvPr/>
        </p:nvGrpSpPr>
        <p:grpSpPr>
          <a:xfrm>
            <a:off x="947886" y="1872555"/>
            <a:ext cx="2494359" cy="326082"/>
            <a:chOff x="0" y="-19050"/>
            <a:chExt cx="3325812" cy="434777"/>
          </a:xfrm>
        </p:grpSpPr>
        <p:sp>
          <p:nvSpPr>
            <p:cNvPr id="414" name="Google Shape;414;p24"/>
            <p:cNvSpPr/>
            <p:nvPr/>
          </p:nvSpPr>
          <p:spPr>
            <a:xfrm>
              <a:off x="0" y="0"/>
              <a:ext cx="3325812" cy="415727"/>
            </a:xfrm>
            <a:custGeom>
              <a:rect b="b" l="l" r="r" t="t"/>
              <a:pathLst>
                <a:path extrusionOk="0" h="415727" w="3325812">
                  <a:moveTo>
                    <a:pt x="0" y="0"/>
                  </a:moveTo>
                  <a:lnTo>
                    <a:pt x="3325812" y="0"/>
                  </a:lnTo>
                  <a:lnTo>
                    <a:pt x="3325812" y="415727"/>
                  </a:lnTo>
                  <a:lnTo>
                    <a:pt x="0" y="41572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24"/>
            <p:cNvSpPr txBox="1"/>
            <p:nvPr/>
          </p:nvSpPr>
          <p:spPr>
            <a:xfrm>
              <a:off x="0" y="-19050"/>
              <a:ext cx="3325812" cy="434777"/>
            </a:xfrm>
            <a:prstGeom prst="rect">
              <a:avLst/>
            </a:prstGeom>
            <a:noFill/>
            <a:ln>
              <a:noFill/>
            </a:ln>
          </p:spPr>
          <p:txBody>
            <a:bodyPr anchorCtr="0" anchor="t" bIns="0" lIns="0" spcFirstLastPara="1" rIns="0" wrap="square" tIns="0">
              <a:noAutofit/>
            </a:bodyPr>
            <a:lstStyle/>
            <a:p>
              <a:pPr indent="0" lvl="0" marL="0" marR="0" rtl="0" algn="l">
                <a:lnSpc>
                  <a:spcPct val="125813"/>
                </a:lnSpc>
                <a:spcBef>
                  <a:spcPts val="0"/>
                </a:spcBef>
                <a:spcAft>
                  <a:spcPts val="0"/>
                </a:spcAft>
                <a:buNone/>
              </a:pPr>
              <a:r>
                <a:rPr b="1" lang="en-US" sz="1937">
                  <a:solidFill>
                    <a:srgbClr val="7068F4"/>
                  </a:solidFill>
                  <a:latin typeface="Barlow"/>
                  <a:ea typeface="Barlow"/>
                  <a:cs typeface="Barlow"/>
                  <a:sym typeface="Barlow"/>
                </a:rPr>
                <a:t>GitHub Workflow</a:t>
              </a:r>
              <a:endParaRPr/>
            </a:p>
          </p:txBody>
        </p:sp>
      </p:grpSp>
      <p:grpSp>
        <p:nvGrpSpPr>
          <p:cNvPr id="416" name="Google Shape;416;p24"/>
          <p:cNvGrpSpPr/>
          <p:nvPr/>
        </p:nvGrpSpPr>
        <p:grpSpPr>
          <a:xfrm>
            <a:off x="947886" y="2338090"/>
            <a:ext cx="7964835" cy="656630"/>
            <a:chOff x="0" y="-66675"/>
            <a:chExt cx="10619780" cy="875507"/>
          </a:xfrm>
        </p:grpSpPr>
        <p:sp>
          <p:nvSpPr>
            <p:cNvPr id="417" name="Google Shape;417;p24"/>
            <p:cNvSpPr/>
            <p:nvPr/>
          </p:nvSpPr>
          <p:spPr>
            <a:xfrm>
              <a:off x="0" y="0"/>
              <a:ext cx="10619780" cy="808832"/>
            </a:xfrm>
            <a:custGeom>
              <a:rect b="b" l="l" r="r" t="t"/>
              <a:pathLst>
                <a:path extrusionOk="0" h="808832" w="10619780">
                  <a:moveTo>
                    <a:pt x="0" y="0"/>
                  </a:moveTo>
                  <a:lnTo>
                    <a:pt x="10619780" y="0"/>
                  </a:lnTo>
                  <a:lnTo>
                    <a:pt x="10619780" y="808832"/>
                  </a:lnTo>
                  <a:lnTo>
                    <a:pt x="0" y="808832"/>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24"/>
            <p:cNvSpPr txBox="1"/>
            <p:nvPr/>
          </p:nvSpPr>
          <p:spPr>
            <a:xfrm>
              <a:off x="0" y="-66675"/>
              <a:ext cx="10619780" cy="875507"/>
            </a:xfrm>
            <a:prstGeom prst="rect">
              <a:avLst/>
            </a:prstGeom>
            <a:noFill/>
            <a:ln>
              <a:noFill/>
            </a:ln>
          </p:spPr>
          <p:txBody>
            <a:bodyPr anchorCtr="0" anchor="t" bIns="0" lIns="0" spcFirstLastPara="1" rIns="0" wrap="square" tIns="0">
              <a:noAutofit/>
            </a:bodyPr>
            <a:lstStyle/>
            <a:p>
              <a:pPr indent="0" lvl="0" marL="0" marR="0" rtl="0" algn="l">
                <a:lnSpc>
                  <a:spcPct val="131888"/>
                </a:lnSpc>
                <a:spcBef>
                  <a:spcPts val="0"/>
                </a:spcBef>
                <a:spcAft>
                  <a:spcPts val="0"/>
                </a:spcAft>
                <a:buNone/>
              </a:pPr>
              <a:r>
                <a:rPr lang="en-US" sz="1800">
                  <a:solidFill>
                    <a:srgbClr val="272525"/>
                  </a:solidFill>
                  <a:latin typeface="Montserrat"/>
                  <a:ea typeface="Montserrat"/>
                  <a:cs typeface="Montserrat"/>
                  <a:sym typeface="Montserrat"/>
                </a:rPr>
                <a:t>Our team implemented an efficient Git branching strategy with feature branches and pull request reviews to maintain code quality.</a:t>
              </a:r>
              <a:endParaRPr/>
            </a:p>
          </p:txBody>
        </p:sp>
      </p:grpSp>
      <p:grpSp>
        <p:nvGrpSpPr>
          <p:cNvPr id="419" name="Google Shape;419;p24"/>
          <p:cNvGrpSpPr/>
          <p:nvPr/>
        </p:nvGrpSpPr>
        <p:grpSpPr>
          <a:xfrm>
            <a:off x="947886" y="3169891"/>
            <a:ext cx="2494359" cy="326082"/>
            <a:chOff x="0" y="-19050"/>
            <a:chExt cx="3325812" cy="434777"/>
          </a:xfrm>
        </p:grpSpPr>
        <p:sp>
          <p:nvSpPr>
            <p:cNvPr id="420" name="Google Shape;420;p24"/>
            <p:cNvSpPr/>
            <p:nvPr/>
          </p:nvSpPr>
          <p:spPr>
            <a:xfrm>
              <a:off x="0" y="0"/>
              <a:ext cx="3325812" cy="415727"/>
            </a:xfrm>
            <a:custGeom>
              <a:rect b="b" l="l" r="r" t="t"/>
              <a:pathLst>
                <a:path extrusionOk="0" h="415727" w="3325812">
                  <a:moveTo>
                    <a:pt x="0" y="0"/>
                  </a:moveTo>
                  <a:lnTo>
                    <a:pt x="3325812" y="0"/>
                  </a:lnTo>
                  <a:lnTo>
                    <a:pt x="3325812" y="415727"/>
                  </a:lnTo>
                  <a:lnTo>
                    <a:pt x="0" y="41572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24"/>
            <p:cNvSpPr txBox="1"/>
            <p:nvPr/>
          </p:nvSpPr>
          <p:spPr>
            <a:xfrm>
              <a:off x="0" y="-19050"/>
              <a:ext cx="3325812" cy="434777"/>
            </a:xfrm>
            <a:prstGeom prst="rect">
              <a:avLst/>
            </a:prstGeom>
            <a:noFill/>
            <a:ln>
              <a:noFill/>
            </a:ln>
          </p:spPr>
          <p:txBody>
            <a:bodyPr anchorCtr="0" anchor="t" bIns="0" lIns="0" spcFirstLastPara="1" rIns="0" wrap="square" tIns="0">
              <a:noAutofit/>
            </a:bodyPr>
            <a:lstStyle/>
            <a:p>
              <a:pPr indent="0" lvl="0" marL="0" marR="0" rtl="0" algn="l">
                <a:lnSpc>
                  <a:spcPct val="125813"/>
                </a:lnSpc>
                <a:spcBef>
                  <a:spcPts val="0"/>
                </a:spcBef>
                <a:spcAft>
                  <a:spcPts val="0"/>
                </a:spcAft>
                <a:buNone/>
              </a:pPr>
              <a:r>
                <a:rPr b="1" lang="en-US" sz="1937">
                  <a:solidFill>
                    <a:srgbClr val="7068F4"/>
                  </a:solidFill>
                  <a:latin typeface="Barlow"/>
                  <a:ea typeface="Barlow"/>
                  <a:cs typeface="Barlow"/>
                  <a:sym typeface="Barlow"/>
                </a:rPr>
                <a:t>Commit History</a:t>
              </a:r>
              <a:endParaRPr/>
            </a:p>
          </p:txBody>
        </p:sp>
      </p:grpSp>
      <p:grpSp>
        <p:nvGrpSpPr>
          <p:cNvPr id="422" name="Google Shape;422;p24"/>
          <p:cNvGrpSpPr/>
          <p:nvPr/>
        </p:nvGrpSpPr>
        <p:grpSpPr>
          <a:xfrm>
            <a:off x="947886" y="3635425"/>
            <a:ext cx="7964835" cy="656630"/>
            <a:chOff x="0" y="-66675"/>
            <a:chExt cx="10619780" cy="875507"/>
          </a:xfrm>
        </p:grpSpPr>
        <p:sp>
          <p:nvSpPr>
            <p:cNvPr id="423" name="Google Shape;423;p24"/>
            <p:cNvSpPr/>
            <p:nvPr/>
          </p:nvSpPr>
          <p:spPr>
            <a:xfrm>
              <a:off x="0" y="0"/>
              <a:ext cx="10619780" cy="808832"/>
            </a:xfrm>
            <a:custGeom>
              <a:rect b="b" l="l" r="r" t="t"/>
              <a:pathLst>
                <a:path extrusionOk="0" h="808832" w="10619780">
                  <a:moveTo>
                    <a:pt x="0" y="0"/>
                  </a:moveTo>
                  <a:lnTo>
                    <a:pt x="10619780" y="0"/>
                  </a:lnTo>
                  <a:lnTo>
                    <a:pt x="10619780" y="808832"/>
                  </a:lnTo>
                  <a:lnTo>
                    <a:pt x="0" y="808832"/>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24"/>
            <p:cNvSpPr txBox="1"/>
            <p:nvPr/>
          </p:nvSpPr>
          <p:spPr>
            <a:xfrm>
              <a:off x="0" y="-66675"/>
              <a:ext cx="10619780" cy="875507"/>
            </a:xfrm>
            <a:prstGeom prst="rect">
              <a:avLst/>
            </a:prstGeom>
            <a:noFill/>
            <a:ln>
              <a:noFill/>
            </a:ln>
          </p:spPr>
          <p:txBody>
            <a:bodyPr anchorCtr="0" anchor="t" bIns="0" lIns="0" spcFirstLastPara="1" rIns="0" wrap="square" tIns="0">
              <a:noAutofit/>
            </a:bodyPr>
            <a:lstStyle/>
            <a:p>
              <a:pPr indent="0" lvl="0" marL="0" marR="0" rtl="0" algn="l">
                <a:lnSpc>
                  <a:spcPct val="165205"/>
                </a:lnSpc>
                <a:spcBef>
                  <a:spcPts val="0"/>
                </a:spcBef>
                <a:spcAft>
                  <a:spcPts val="0"/>
                </a:spcAft>
                <a:buNone/>
              </a:pPr>
              <a:r>
                <a:t/>
              </a:r>
              <a:endParaRPr sz="1437">
                <a:solidFill>
                  <a:srgbClr val="272525"/>
                </a:solidFill>
                <a:latin typeface="Montserrat"/>
                <a:ea typeface="Montserrat"/>
                <a:cs typeface="Montserrat"/>
                <a:sym typeface="Montserrat"/>
              </a:endParaRPr>
            </a:p>
          </p:txBody>
        </p:sp>
      </p:grpSp>
      <p:grpSp>
        <p:nvGrpSpPr>
          <p:cNvPr id="425" name="Google Shape;425;p24"/>
          <p:cNvGrpSpPr/>
          <p:nvPr/>
        </p:nvGrpSpPr>
        <p:grpSpPr>
          <a:xfrm>
            <a:off x="9384804" y="1872555"/>
            <a:ext cx="2494359" cy="326082"/>
            <a:chOff x="0" y="-19050"/>
            <a:chExt cx="3325812" cy="434777"/>
          </a:xfrm>
        </p:grpSpPr>
        <p:sp>
          <p:nvSpPr>
            <p:cNvPr id="426" name="Google Shape;426;p24"/>
            <p:cNvSpPr/>
            <p:nvPr/>
          </p:nvSpPr>
          <p:spPr>
            <a:xfrm>
              <a:off x="0" y="0"/>
              <a:ext cx="3325812" cy="415727"/>
            </a:xfrm>
            <a:custGeom>
              <a:rect b="b" l="l" r="r" t="t"/>
              <a:pathLst>
                <a:path extrusionOk="0" h="415727" w="3325812">
                  <a:moveTo>
                    <a:pt x="0" y="0"/>
                  </a:moveTo>
                  <a:lnTo>
                    <a:pt x="3325812" y="0"/>
                  </a:lnTo>
                  <a:lnTo>
                    <a:pt x="3325812" y="415727"/>
                  </a:lnTo>
                  <a:lnTo>
                    <a:pt x="0" y="41572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4"/>
            <p:cNvSpPr txBox="1"/>
            <p:nvPr/>
          </p:nvSpPr>
          <p:spPr>
            <a:xfrm>
              <a:off x="0" y="-19050"/>
              <a:ext cx="3325812" cy="434777"/>
            </a:xfrm>
            <a:prstGeom prst="rect">
              <a:avLst/>
            </a:prstGeom>
            <a:noFill/>
            <a:ln>
              <a:noFill/>
            </a:ln>
          </p:spPr>
          <p:txBody>
            <a:bodyPr anchorCtr="0" anchor="t" bIns="0" lIns="0" spcFirstLastPara="1" rIns="0" wrap="square" tIns="0">
              <a:noAutofit/>
            </a:bodyPr>
            <a:lstStyle/>
            <a:p>
              <a:pPr indent="0" lvl="0" marL="0" marR="0" rtl="0" algn="l">
                <a:lnSpc>
                  <a:spcPct val="125813"/>
                </a:lnSpc>
                <a:spcBef>
                  <a:spcPts val="0"/>
                </a:spcBef>
                <a:spcAft>
                  <a:spcPts val="0"/>
                </a:spcAft>
                <a:buNone/>
              </a:pPr>
              <a:r>
                <a:rPr b="1" lang="en-US" sz="1937">
                  <a:solidFill>
                    <a:srgbClr val="7068F4"/>
                  </a:solidFill>
                  <a:latin typeface="Barlow"/>
                  <a:ea typeface="Barlow"/>
                  <a:cs typeface="Barlow"/>
                  <a:sym typeface="Barlow"/>
                </a:rPr>
                <a:t>Roles</a:t>
              </a:r>
              <a:endParaRPr/>
            </a:p>
          </p:txBody>
        </p:sp>
      </p:grpSp>
      <p:sp>
        <p:nvSpPr>
          <p:cNvPr id="428" name="Google Shape;428;p24"/>
          <p:cNvSpPr/>
          <p:nvPr/>
        </p:nvSpPr>
        <p:spPr>
          <a:xfrm>
            <a:off x="9384804" y="2411909"/>
            <a:ext cx="426529" cy="426529"/>
          </a:xfrm>
          <a:custGeom>
            <a:rect b="b" l="l" r="r" t="t"/>
            <a:pathLst>
              <a:path extrusionOk="0" h="568706" w="568706">
                <a:moveTo>
                  <a:pt x="0" y="227457"/>
                </a:moveTo>
                <a:cubicBezTo>
                  <a:pt x="0" y="101854"/>
                  <a:pt x="101854" y="0"/>
                  <a:pt x="227457" y="0"/>
                </a:cubicBezTo>
                <a:lnTo>
                  <a:pt x="341249" y="0"/>
                </a:lnTo>
                <a:cubicBezTo>
                  <a:pt x="466852" y="0"/>
                  <a:pt x="568706" y="101854"/>
                  <a:pt x="568706" y="227457"/>
                </a:cubicBezTo>
                <a:lnTo>
                  <a:pt x="568706" y="341249"/>
                </a:lnTo>
                <a:cubicBezTo>
                  <a:pt x="568706" y="466852"/>
                  <a:pt x="466852" y="568706"/>
                  <a:pt x="341249" y="568706"/>
                </a:cubicBezTo>
                <a:lnTo>
                  <a:pt x="227457" y="568706"/>
                </a:lnTo>
                <a:cubicBezTo>
                  <a:pt x="101854" y="568706"/>
                  <a:pt x="0" y="466852"/>
                  <a:pt x="0" y="341249"/>
                </a:cubicBez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429" name="Google Shape;429;p24"/>
          <p:cNvSpPr/>
          <p:nvPr/>
        </p:nvSpPr>
        <p:spPr>
          <a:xfrm>
            <a:off x="9448427" y="2438102"/>
            <a:ext cx="299294" cy="374154"/>
          </a:xfrm>
          <a:custGeom>
            <a:rect b="b" l="l" r="r" t="t"/>
            <a:pathLst>
              <a:path extrusionOk="0" h="374154" w="299294">
                <a:moveTo>
                  <a:pt x="0" y="0"/>
                </a:moveTo>
                <a:lnTo>
                  <a:pt x="299294" y="0"/>
                </a:lnTo>
                <a:lnTo>
                  <a:pt x="299294" y="374154"/>
                </a:lnTo>
                <a:lnTo>
                  <a:pt x="0" y="374154"/>
                </a:lnTo>
                <a:lnTo>
                  <a:pt x="0" y="0"/>
                </a:lnTo>
                <a:close/>
              </a:path>
            </a:pathLst>
          </a:custGeom>
          <a:blipFill rotWithShape="1">
            <a:blip r:embed="rId4">
              <a:alphaModFix/>
            </a:blip>
            <a:stretch>
              <a:fillRect b="-315" l="0" r="0" t="-3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0" name="Google Shape;430;p24"/>
          <p:cNvGrpSpPr/>
          <p:nvPr/>
        </p:nvGrpSpPr>
        <p:grpSpPr>
          <a:xfrm>
            <a:off x="10000804" y="2462659"/>
            <a:ext cx="2494359" cy="326082"/>
            <a:chOff x="0" y="-19050"/>
            <a:chExt cx="3325812" cy="434777"/>
          </a:xfrm>
        </p:grpSpPr>
        <p:sp>
          <p:nvSpPr>
            <p:cNvPr id="431" name="Google Shape;431;p24"/>
            <p:cNvSpPr/>
            <p:nvPr/>
          </p:nvSpPr>
          <p:spPr>
            <a:xfrm>
              <a:off x="0" y="0"/>
              <a:ext cx="3325812" cy="415727"/>
            </a:xfrm>
            <a:custGeom>
              <a:rect b="b" l="l" r="r" t="t"/>
              <a:pathLst>
                <a:path extrusionOk="0" h="415727" w="3325812">
                  <a:moveTo>
                    <a:pt x="0" y="0"/>
                  </a:moveTo>
                  <a:lnTo>
                    <a:pt x="3325812" y="0"/>
                  </a:lnTo>
                  <a:lnTo>
                    <a:pt x="3325812" y="415727"/>
                  </a:lnTo>
                  <a:lnTo>
                    <a:pt x="0" y="41572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24"/>
            <p:cNvSpPr txBox="1"/>
            <p:nvPr/>
          </p:nvSpPr>
          <p:spPr>
            <a:xfrm>
              <a:off x="0" y="-19050"/>
              <a:ext cx="3325812" cy="434777"/>
            </a:xfrm>
            <a:prstGeom prst="rect">
              <a:avLst/>
            </a:prstGeom>
            <a:noFill/>
            <a:ln>
              <a:noFill/>
            </a:ln>
          </p:spPr>
          <p:txBody>
            <a:bodyPr anchorCtr="0" anchor="t" bIns="0" lIns="0" spcFirstLastPara="1" rIns="0" wrap="square" tIns="0">
              <a:noAutofit/>
            </a:bodyPr>
            <a:lstStyle/>
            <a:p>
              <a:pPr indent="0" lvl="0" marL="0" marR="0" rtl="0" algn="l">
                <a:lnSpc>
                  <a:spcPct val="125813"/>
                </a:lnSpc>
                <a:spcBef>
                  <a:spcPts val="0"/>
                </a:spcBef>
                <a:spcAft>
                  <a:spcPts val="0"/>
                </a:spcAft>
                <a:buNone/>
              </a:pPr>
              <a:r>
                <a:rPr b="1" lang="en-US" sz="1937">
                  <a:solidFill>
                    <a:srgbClr val="272525"/>
                  </a:solidFill>
                  <a:latin typeface="Barlow"/>
                  <a:ea typeface="Barlow"/>
                  <a:cs typeface="Barlow"/>
                  <a:sym typeface="Barlow"/>
                </a:rPr>
                <a:t>Backend</a:t>
              </a:r>
              <a:endParaRPr/>
            </a:p>
          </p:txBody>
        </p:sp>
      </p:grpSp>
      <p:grpSp>
        <p:nvGrpSpPr>
          <p:cNvPr id="433" name="Google Shape;433;p24"/>
          <p:cNvGrpSpPr/>
          <p:nvPr/>
        </p:nvGrpSpPr>
        <p:grpSpPr>
          <a:xfrm>
            <a:off x="10000804" y="2928194"/>
            <a:ext cx="7348835" cy="353317"/>
            <a:chOff x="0" y="-66675"/>
            <a:chExt cx="9798447" cy="471090"/>
          </a:xfrm>
        </p:grpSpPr>
        <p:sp>
          <p:nvSpPr>
            <p:cNvPr id="434" name="Google Shape;434;p24"/>
            <p:cNvSpPr/>
            <p:nvPr/>
          </p:nvSpPr>
          <p:spPr>
            <a:xfrm>
              <a:off x="0" y="0"/>
              <a:ext cx="9798447" cy="404415"/>
            </a:xfrm>
            <a:custGeom>
              <a:rect b="b" l="l" r="r" t="t"/>
              <a:pathLst>
                <a:path extrusionOk="0" h="404415" w="9798447">
                  <a:moveTo>
                    <a:pt x="0" y="0"/>
                  </a:moveTo>
                  <a:lnTo>
                    <a:pt x="9798447" y="0"/>
                  </a:lnTo>
                  <a:lnTo>
                    <a:pt x="9798447" y="404415"/>
                  </a:lnTo>
                  <a:lnTo>
                    <a:pt x="0" y="40441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24"/>
            <p:cNvSpPr txBox="1"/>
            <p:nvPr/>
          </p:nvSpPr>
          <p:spPr>
            <a:xfrm>
              <a:off x="0" y="-66675"/>
              <a:ext cx="9798447" cy="471090"/>
            </a:xfrm>
            <a:prstGeom prst="rect">
              <a:avLst/>
            </a:prstGeom>
            <a:noFill/>
            <a:ln>
              <a:noFill/>
            </a:ln>
          </p:spPr>
          <p:txBody>
            <a:bodyPr anchorCtr="0" anchor="t" bIns="0" lIns="0" spcFirstLastPara="1" rIns="0" wrap="square" tIns="0">
              <a:noAutofit/>
            </a:bodyPr>
            <a:lstStyle/>
            <a:p>
              <a:pPr indent="0" lvl="0" marL="0" marR="0" rtl="0" algn="l">
                <a:lnSpc>
                  <a:spcPct val="131888"/>
                </a:lnSpc>
                <a:spcBef>
                  <a:spcPts val="0"/>
                </a:spcBef>
                <a:spcAft>
                  <a:spcPts val="0"/>
                </a:spcAft>
                <a:buNone/>
              </a:pPr>
              <a:r>
                <a:rPr lang="en-US" sz="1800">
                  <a:solidFill>
                    <a:srgbClr val="272525"/>
                  </a:solidFill>
                  <a:latin typeface="Montserrat"/>
                  <a:ea typeface="Montserrat"/>
                  <a:cs typeface="Montserrat"/>
                  <a:sym typeface="Montserrat"/>
                </a:rPr>
                <a:t>Olufemi Adeonigbagbe, Ahmed Hamouda, Brandon Bedoya</a:t>
              </a:r>
              <a:endParaRPr/>
            </a:p>
          </p:txBody>
        </p:sp>
      </p:grpSp>
      <p:sp>
        <p:nvSpPr>
          <p:cNvPr id="436" name="Google Shape;436;p24"/>
          <p:cNvSpPr/>
          <p:nvPr/>
        </p:nvSpPr>
        <p:spPr>
          <a:xfrm>
            <a:off x="9384804" y="3660576"/>
            <a:ext cx="426529" cy="426529"/>
          </a:xfrm>
          <a:custGeom>
            <a:rect b="b" l="l" r="r" t="t"/>
            <a:pathLst>
              <a:path extrusionOk="0" h="568706" w="568706">
                <a:moveTo>
                  <a:pt x="0" y="227457"/>
                </a:moveTo>
                <a:cubicBezTo>
                  <a:pt x="0" y="101854"/>
                  <a:pt x="101854" y="0"/>
                  <a:pt x="227457" y="0"/>
                </a:cubicBezTo>
                <a:lnTo>
                  <a:pt x="341249" y="0"/>
                </a:lnTo>
                <a:cubicBezTo>
                  <a:pt x="466852" y="0"/>
                  <a:pt x="568706" y="101854"/>
                  <a:pt x="568706" y="227457"/>
                </a:cubicBezTo>
                <a:lnTo>
                  <a:pt x="568706" y="341249"/>
                </a:lnTo>
                <a:cubicBezTo>
                  <a:pt x="568706" y="466852"/>
                  <a:pt x="466852" y="568706"/>
                  <a:pt x="341249" y="568706"/>
                </a:cubicBezTo>
                <a:lnTo>
                  <a:pt x="227457" y="568706"/>
                </a:lnTo>
                <a:cubicBezTo>
                  <a:pt x="101854" y="568706"/>
                  <a:pt x="0" y="466852"/>
                  <a:pt x="0" y="341249"/>
                </a:cubicBez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437" name="Google Shape;437;p24"/>
          <p:cNvSpPr/>
          <p:nvPr/>
        </p:nvSpPr>
        <p:spPr>
          <a:xfrm>
            <a:off x="9448427" y="3686770"/>
            <a:ext cx="299294" cy="374154"/>
          </a:xfrm>
          <a:custGeom>
            <a:rect b="b" l="l" r="r" t="t"/>
            <a:pathLst>
              <a:path extrusionOk="0" h="374154" w="299294">
                <a:moveTo>
                  <a:pt x="0" y="0"/>
                </a:moveTo>
                <a:lnTo>
                  <a:pt x="299294" y="0"/>
                </a:lnTo>
                <a:lnTo>
                  <a:pt x="299294" y="374154"/>
                </a:lnTo>
                <a:lnTo>
                  <a:pt x="0" y="374154"/>
                </a:lnTo>
                <a:lnTo>
                  <a:pt x="0" y="0"/>
                </a:lnTo>
                <a:close/>
              </a:path>
            </a:pathLst>
          </a:custGeom>
          <a:blipFill rotWithShape="1">
            <a:blip r:embed="rId5">
              <a:alphaModFix/>
            </a:blip>
            <a:stretch>
              <a:fillRect b="-315" l="0" r="0" t="-3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8" name="Google Shape;438;p24"/>
          <p:cNvGrpSpPr/>
          <p:nvPr/>
        </p:nvGrpSpPr>
        <p:grpSpPr>
          <a:xfrm>
            <a:off x="10000804" y="3711328"/>
            <a:ext cx="2494359" cy="326082"/>
            <a:chOff x="0" y="-19050"/>
            <a:chExt cx="3325812" cy="434777"/>
          </a:xfrm>
        </p:grpSpPr>
        <p:sp>
          <p:nvSpPr>
            <p:cNvPr id="439" name="Google Shape;439;p24"/>
            <p:cNvSpPr/>
            <p:nvPr/>
          </p:nvSpPr>
          <p:spPr>
            <a:xfrm>
              <a:off x="0" y="0"/>
              <a:ext cx="3325812" cy="415727"/>
            </a:xfrm>
            <a:custGeom>
              <a:rect b="b" l="l" r="r" t="t"/>
              <a:pathLst>
                <a:path extrusionOk="0" h="415727" w="3325812">
                  <a:moveTo>
                    <a:pt x="0" y="0"/>
                  </a:moveTo>
                  <a:lnTo>
                    <a:pt x="3325812" y="0"/>
                  </a:lnTo>
                  <a:lnTo>
                    <a:pt x="3325812" y="415727"/>
                  </a:lnTo>
                  <a:lnTo>
                    <a:pt x="0" y="41572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24"/>
            <p:cNvSpPr txBox="1"/>
            <p:nvPr/>
          </p:nvSpPr>
          <p:spPr>
            <a:xfrm>
              <a:off x="0" y="-19050"/>
              <a:ext cx="3325812" cy="434777"/>
            </a:xfrm>
            <a:prstGeom prst="rect">
              <a:avLst/>
            </a:prstGeom>
            <a:noFill/>
            <a:ln>
              <a:noFill/>
            </a:ln>
          </p:spPr>
          <p:txBody>
            <a:bodyPr anchorCtr="0" anchor="t" bIns="0" lIns="0" spcFirstLastPara="1" rIns="0" wrap="square" tIns="0">
              <a:noAutofit/>
            </a:bodyPr>
            <a:lstStyle/>
            <a:p>
              <a:pPr indent="0" lvl="0" marL="0" marR="0" rtl="0" algn="l">
                <a:lnSpc>
                  <a:spcPct val="125813"/>
                </a:lnSpc>
                <a:spcBef>
                  <a:spcPts val="0"/>
                </a:spcBef>
                <a:spcAft>
                  <a:spcPts val="0"/>
                </a:spcAft>
                <a:buNone/>
              </a:pPr>
              <a:r>
                <a:rPr b="1" lang="en-US" sz="1937">
                  <a:solidFill>
                    <a:srgbClr val="272525"/>
                  </a:solidFill>
                  <a:latin typeface="Barlow"/>
                  <a:ea typeface="Barlow"/>
                  <a:cs typeface="Barlow"/>
                  <a:sym typeface="Barlow"/>
                </a:rPr>
                <a:t>Frontend</a:t>
              </a:r>
              <a:endParaRPr/>
            </a:p>
          </p:txBody>
        </p:sp>
      </p:grpSp>
      <p:grpSp>
        <p:nvGrpSpPr>
          <p:cNvPr id="441" name="Google Shape;441;p24"/>
          <p:cNvGrpSpPr/>
          <p:nvPr/>
        </p:nvGrpSpPr>
        <p:grpSpPr>
          <a:xfrm>
            <a:off x="10000804" y="4176862"/>
            <a:ext cx="7348835" cy="353317"/>
            <a:chOff x="0" y="-66675"/>
            <a:chExt cx="9798447" cy="471090"/>
          </a:xfrm>
        </p:grpSpPr>
        <p:sp>
          <p:nvSpPr>
            <p:cNvPr id="442" name="Google Shape;442;p24"/>
            <p:cNvSpPr/>
            <p:nvPr/>
          </p:nvSpPr>
          <p:spPr>
            <a:xfrm>
              <a:off x="0" y="0"/>
              <a:ext cx="9798447" cy="404415"/>
            </a:xfrm>
            <a:custGeom>
              <a:rect b="b" l="l" r="r" t="t"/>
              <a:pathLst>
                <a:path extrusionOk="0" h="404415" w="9798447">
                  <a:moveTo>
                    <a:pt x="0" y="0"/>
                  </a:moveTo>
                  <a:lnTo>
                    <a:pt x="9798447" y="0"/>
                  </a:lnTo>
                  <a:lnTo>
                    <a:pt x="9798447" y="404415"/>
                  </a:lnTo>
                  <a:lnTo>
                    <a:pt x="0" y="40441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24"/>
            <p:cNvSpPr txBox="1"/>
            <p:nvPr/>
          </p:nvSpPr>
          <p:spPr>
            <a:xfrm>
              <a:off x="0" y="-66675"/>
              <a:ext cx="9798447" cy="471090"/>
            </a:xfrm>
            <a:prstGeom prst="rect">
              <a:avLst/>
            </a:prstGeom>
            <a:noFill/>
            <a:ln>
              <a:noFill/>
            </a:ln>
          </p:spPr>
          <p:txBody>
            <a:bodyPr anchorCtr="0" anchor="t" bIns="0" lIns="0" spcFirstLastPara="1" rIns="0" wrap="square" tIns="0">
              <a:noAutofit/>
            </a:bodyPr>
            <a:lstStyle/>
            <a:p>
              <a:pPr indent="0" lvl="0" marL="0" marR="0" rtl="0" algn="l">
                <a:lnSpc>
                  <a:spcPct val="131888"/>
                </a:lnSpc>
                <a:spcBef>
                  <a:spcPts val="0"/>
                </a:spcBef>
                <a:spcAft>
                  <a:spcPts val="0"/>
                </a:spcAft>
                <a:buNone/>
              </a:pPr>
              <a:r>
                <a:rPr lang="en-US" sz="1800">
                  <a:solidFill>
                    <a:srgbClr val="272525"/>
                  </a:solidFill>
                  <a:latin typeface="Montserrat"/>
                  <a:ea typeface="Montserrat"/>
                  <a:cs typeface="Montserrat"/>
                  <a:sym typeface="Montserrat"/>
                </a:rPr>
                <a:t>Cai Rong Li, Minning Liu, Yulin Ding</a:t>
              </a:r>
              <a:endParaRPr/>
            </a:p>
          </p:txBody>
        </p:sp>
      </p:grpSp>
      <p:sp>
        <p:nvSpPr>
          <p:cNvPr id="444" name="Google Shape;444;p24"/>
          <p:cNvSpPr/>
          <p:nvPr/>
        </p:nvSpPr>
        <p:spPr>
          <a:xfrm>
            <a:off x="9384804" y="4909245"/>
            <a:ext cx="426529" cy="426529"/>
          </a:xfrm>
          <a:custGeom>
            <a:rect b="b" l="l" r="r" t="t"/>
            <a:pathLst>
              <a:path extrusionOk="0" h="568706" w="568706">
                <a:moveTo>
                  <a:pt x="0" y="227457"/>
                </a:moveTo>
                <a:cubicBezTo>
                  <a:pt x="0" y="101854"/>
                  <a:pt x="101854" y="0"/>
                  <a:pt x="227457" y="0"/>
                </a:cubicBezTo>
                <a:lnTo>
                  <a:pt x="341249" y="0"/>
                </a:lnTo>
                <a:cubicBezTo>
                  <a:pt x="466852" y="0"/>
                  <a:pt x="568706" y="101854"/>
                  <a:pt x="568706" y="227457"/>
                </a:cubicBezTo>
                <a:lnTo>
                  <a:pt x="568706" y="341249"/>
                </a:lnTo>
                <a:cubicBezTo>
                  <a:pt x="568706" y="466852"/>
                  <a:pt x="466852" y="568706"/>
                  <a:pt x="341249" y="568706"/>
                </a:cubicBezTo>
                <a:lnTo>
                  <a:pt x="227457" y="568706"/>
                </a:lnTo>
                <a:cubicBezTo>
                  <a:pt x="101854" y="568706"/>
                  <a:pt x="0" y="466852"/>
                  <a:pt x="0" y="341249"/>
                </a:cubicBez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24"/>
          <p:cNvSpPr/>
          <p:nvPr/>
        </p:nvSpPr>
        <p:spPr>
          <a:xfrm>
            <a:off x="10000804" y="4974282"/>
            <a:ext cx="2494359" cy="311795"/>
          </a:xfrm>
          <a:custGeom>
            <a:rect b="b" l="l" r="r" t="t"/>
            <a:pathLst>
              <a:path extrusionOk="0" h="415727" w="3325812">
                <a:moveTo>
                  <a:pt x="0" y="0"/>
                </a:moveTo>
                <a:lnTo>
                  <a:pt x="3325812" y="0"/>
                </a:lnTo>
                <a:lnTo>
                  <a:pt x="3325812" y="415727"/>
                </a:lnTo>
                <a:lnTo>
                  <a:pt x="0" y="41572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6" name="Google Shape;446;p24"/>
          <p:cNvGrpSpPr/>
          <p:nvPr/>
        </p:nvGrpSpPr>
        <p:grpSpPr>
          <a:xfrm>
            <a:off x="9384804" y="5360631"/>
            <a:ext cx="2494359" cy="943282"/>
            <a:chOff x="0" y="-841983"/>
            <a:chExt cx="3325812" cy="1257710"/>
          </a:xfrm>
        </p:grpSpPr>
        <p:sp>
          <p:nvSpPr>
            <p:cNvPr id="447" name="Google Shape;447;p24"/>
            <p:cNvSpPr/>
            <p:nvPr/>
          </p:nvSpPr>
          <p:spPr>
            <a:xfrm>
              <a:off x="0" y="0"/>
              <a:ext cx="3325812" cy="415727"/>
            </a:xfrm>
            <a:custGeom>
              <a:rect b="b" l="l" r="r" t="t"/>
              <a:pathLst>
                <a:path extrusionOk="0" h="415727" w="3325812">
                  <a:moveTo>
                    <a:pt x="0" y="0"/>
                  </a:moveTo>
                  <a:lnTo>
                    <a:pt x="3325812" y="0"/>
                  </a:lnTo>
                  <a:lnTo>
                    <a:pt x="3325812" y="415727"/>
                  </a:lnTo>
                  <a:lnTo>
                    <a:pt x="0" y="41572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24"/>
            <p:cNvSpPr txBox="1"/>
            <p:nvPr/>
          </p:nvSpPr>
          <p:spPr>
            <a:xfrm>
              <a:off x="0" y="-841983"/>
              <a:ext cx="3325800" cy="434700"/>
            </a:xfrm>
            <a:prstGeom prst="rect">
              <a:avLst/>
            </a:prstGeom>
            <a:noFill/>
            <a:ln>
              <a:noFill/>
            </a:ln>
          </p:spPr>
          <p:txBody>
            <a:bodyPr anchorCtr="0" anchor="t" bIns="0" lIns="0" spcFirstLastPara="1" rIns="0" wrap="square" tIns="0">
              <a:noAutofit/>
            </a:bodyPr>
            <a:lstStyle/>
            <a:p>
              <a:pPr indent="0" lvl="0" marL="0" marR="0" rtl="0" algn="l">
                <a:lnSpc>
                  <a:spcPct val="125813"/>
                </a:lnSpc>
                <a:spcBef>
                  <a:spcPts val="0"/>
                </a:spcBef>
                <a:spcAft>
                  <a:spcPts val="0"/>
                </a:spcAft>
                <a:buNone/>
              </a:pPr>
              <a:r>
                <a:rPr b="1" lang="en-US" sz="1937">
                  <a:solidFill>
                    <a:srgbClr val="7068F4"/>
                  </a:solidFill>
                  <a:latin typeface="Barlow"/>
                  <a:ea typeface="Barlow"/>
                  <a:cs typeface="Barlow"/>
                  <a:sym typeface="Barlow"/>
                </a:rPr>
                <a:t>Collaboration Tools</a:t>
              </a:r>
              <a:endParaRPr/>
            </a:p>
          </p:txBody>
        </p:sp>
      </p:grpSp>
      <p:sp>
        <p:nvSpPr>
          <p:cNvPr id="449" name="Google Shape;449;p24"/>
          <p:cNvSpPr/>
          <p:nvPr/>
        </p:nvSpPr>
        <p:spPr>
          <a:xfrm>
            <a:off x="9384804" y="6517184"/>
            <a:ext cx="426529" cy="426529"/>
          </a:xfrm>
          <a:custGeom>
            <a:rect b="b" l="l" r="r" t="t"/>
            <a:pathLst>
              <a:path extrusionOk="0" h="568706" w="568706">
                <a:moveTo>
                  <a:pt x="0" y="227457"/>
                </a:moveTo>
                <a:cubicBezTo>
                  <a:pt x="0" y="101854"/>
                  <a:pt x="101854" y="0"/>
                  <a:pt x="227457" y="0"/>
                </a:cubicBezTo>
                <a:lnTo>
                  <a:pt x="341249" y="0"/>
                </a:lnTo>
                <a:cubicBezTo>
                  <a:pt x="466852" y="0"/>
                  <a:pt x="568706" y="101854"/>
                  <a:pt x="568706" y="227457"/>
                </a:cubicBezTo>
                <a:lnTo>
                  <a:pt x="568706" y="341249"/>
                </a:lnTo>
                <a:cubicBezTo>
                  <a:pt x="568706" y="466852"/>
                  <a:pt x="466852" y="568706"/>
                  <a:pt x="341249" y="568706"/>
                </a:cubicBezTo>
                <a:lnTo>
                  <a:pt x="227457" y="568706"/>
                </a:lnTo>
                <a:cubicBezTo>
                  <a:pt x="101854" y="568706"/>
                  <a:pt x="0" y="466852"/>
                  <a:pt x="0" y="341249"/>
                </a:cubicBez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450" name="Google Shape;450;p24"/>
          <p:cNvSpPr/>
          <p:nvPr/>
        </p:nvSpPr>
        <p:spPr>
          <a:xfrm>
            <a:off x="9384802" y="5918277"/>
            <a:ext cx="299294" cy="374154"/>
          </a:xfrm>
          <a:custGeom>
            <a:rect b="b" l="l" r="r" t="t"/>
            <a:pathLst>
              <a:path extrusionOk="0" h="374154" w="299294">
                <a:moveTo>
                  <a:pt x="0" y="0"/>
                </a:moveTo>
                <a:lnTo>
                  <a:pt x="299294" y="0"/>
                </a:lnTo>
                <a:lnTo>
                  <a:pt x="299294" y="374154"/>
                </a:lnTo>
                <a:lnTo>
                  <a:pt x="0" y="374154"/>
                </a:lnTo>
                <a:lnTo>
                  <a:pt x="0" y="0"/>
                </a:lnTo>
                <a:close/>
              </a:path>
            </a:pathLst>
          </a:custGeom>
          <a:blipFill rotWithShape="1">
            <a:blip r:embed="rId6">
              <a:alphaModFix/>
            </a:blip>
            <a:stretch>
              <a:fillRect b="-315" l="0" r="0" t="-3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1" name="Google Shape;451;p24"/>
          <p:cNvGrpSpPr/>
          <p:nvPr/>
        </p:nvGrpSpPr>
        <p:grpSpPr>
          <a:xfrm>
            <a:off x="9937179" y="5942834"/>
            <a:ext cx="2494359" cy="326083"/>
            <a:chOff x="0" y="-19050"/>
            <a:chExt cx="3325812" cy="434777"/>
          </a:xfrm>
        </p:grpSpPr>
        <p:sp>
          <p:nvSpPr>
            <p:cNvPr id="452" name="Google Shape;452;p24"/>
            <p:cNvSpPr/>
            <p:nvPr/>
          </p:nvSpPr>
          <p:spPr>
            <a:xfrm>
              <a:off x="0" y="0"/>
              <a:ext cx="3325812" cy="415727"/>
            </a:xfrm>
            <a:custGeom>
              <a:rect b="b" l="l" r="r" t="t"/>
              <a:pathLst>
                <a:path extrusionOk="0" h="415727" w="3325812">
                  <a:moveTo>
                    <a:pt x="0" y="0"/>
                  </a:moveTo>
                  <a:lnTo>
                    <a:pt x="3325812" y="0"/>
                  </a:lnTo>
                  <a:lnTo>
                    <a:pt x="3325812" y="415727"/>
                  </a:lnTo>
                  <a:lnTo>
                    <a:pt x="0" y="41572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24"/>
            <p:cNvSpPr txBox="1"/>
            <p:nvPr/>
          </p:nvSpPr>
          <p:spPr>
            <a:xfrm>
              <a:off x="0" y="-19050"/>
              <a:ext cx="3325812" cy="434777"/>
            </a:xfrm>
            <a:prstGeom prst="rect">
              <a:avLst/>
            </a:prstGeom>
            <a:noFill/>
            <a:ln>
              <a:noFill/>
            </a:ln>
          </p:spPr>
          <p:txBody>
            <a:bodyPr anchorCtr="0" anchor="t" bIns="0" lIns="0" spcFirstLastPara="1" rIns="0" wrap="square" tIns="0">
              <a:noAutofit/>
            </a:bodyPr>
            <a:lstStyle/>
            <a:p>
              <a:pPr indent="0" lvl="0" marL="0" marR="0" rtl="0" algn="l">
                <a:lnSpc>
                  <a:spcPct val="125813"/>
                </a:lnSpc>
                <a:spcBef>
                  <a:spcPts val="0"/>
                </a:spcBef>
                <a:spcAft>
                  <a:spcPts val="0"/>
                </a:spcAft>
                <a:buNone/>
              </a:pPr>
              <a:r>
                <a:rPr b="1" lang="en-US" sz="1937">
                  <a:solidFill>
                    <a:srgbClr val="272525"/>
                  </a:solidFill>
                  <a:latin typeface="Barlow"/>
                  <a:ea typeface="Barlow"/>
                  <a:cs typeface="Barlow"/>
                  <a:sym typeface="Barlow"/>
                </a:rPr>
                <a:t>GitHub Projects</a:t>
              </a:r>
              <a:endParaRPr/>
            </a:p>
          </p:txBody>
        </p:sp>
      </p:grpSp>
      <p:sp>
        <p:nvSpPr>
          <p:cNvPr id="454" name="Google Shape;454;p24"/>
          <p:cNvSpPr txBox="1"/>
          <p:nvPr/>
        </p:nvSpPr>
        <p:spPr>
          <a:xfrm>
            <a:off x="9937179" y="6374682"/>
            <a:ext cx="7348725" cy="353250"/>
          </a:xfrm>
          <a:prstGeom prst="rect">
            <a:avLst/>
          </a:prstGeom>
          <a:noFill/>
          <a:ln>
            <a:noFill/>
          </a:ln>
        </p:spPr>
        <p:txBody>
          <a:bodyPr anchorCtr="0" anchor="t" bIns="0" lIns="0" spcFirstLastPara="1" rIns="0" wrap="square" tIns="0">
            <a:noAutofit/>
          </a:bodyPr>
          <a:lstStyle/>
          <a:p>
            <a:pPr indent="0" lvl="0" marL="0" marR="0" rtl="0" algn="l">
              <a:lnSpc>
                <a:spcPct val="165205"/>
              </a:lnSpc>
              <a:spcBef>
                <a:spcPts val="0"/>
              </a:spcBef>
              <a:spcAft>
                <a:spcPts val="0"/>
              </a:spcAft>
              <a:buNone/>
            </a:pPr>
            <a:r>
              <a:rPr lang="en-US" sz="1437">
                <a:solidFill>
                  <a:srgbClr val="272525"/>
                </a:solidFill>
                <a:latin typeface="Montserrat"/>
                <a:ea typeface="Montserrat"/>
                <a:cs typeface="Montserrat"/>
                <a:sym typeface="Montserrat"/>
              </a:rPr>
              <a:t>https://github.com/datasheng/csc33600-repo-7</a:t>
            </a:r>
            <a:endParaRPr/>
          </a:p>
        </p:txBody>
      </p:sp>
      <p:sp>
        <p:nvSpPr>
          <p:cNvPr descr="preencoded.png" id="455" name="Google Shape;455;p24"/>
          <p:cNvSpPr/>
          <p:nvPr/>
        </p:nvSpPr>
        <p:spPr>
          <a:xfrm>
            <a:off x="9384802" y="6727920"/>
            <a:ext cx="299294" cy="374154"/>
          </a:xfrm>
          <a:custGeom>
            <a:rect b="b" l="l" r="r" t="t"/>
            <a:pathLst>
              <a:path extrusionOk="0" h="374154" w="299294">
                <a:moveTo>
                  <a:pt x="0" y="0"/>
                </a:moveTo>
                <a:lnTo>
                  <a:pt x="299294" y="0"/>
                </a:lnTo>
                <a:lnTo>
                  <a:pt x="299294" y="374154"/>
                </a:lnTo>
                <a:lnTo>
                  <a:pt x="0" y="374154"/>
                </a:lnTo>
                <a:lnTo>
                  <a:pt x="0" y="0"/>
                </a:lnTo>
                <a:close/>
              </a:path>
            </a:pathLst>
          </a:custGeom>
          <a:blipFill rotWithShape="1">
            <a:blip r:embed="rId7">
              <a:alphaModFix/>
            </a:blip>
            <a:stretch>
              <a:fillRect b="-315" l="0" r="0" t="-3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6" name="Google Shape;456;p24"/>
          <p:cNvGrpSpPr/>
          <p:nvPr/>
        </p:nvGrpSpPr>
        <p:grpSpPr>
          <a:xfrm>
            <a:off x="9937179" y="6798677"/>
            <a:ext cx="2494359" cy="326083"/>
            <a:chOff x="0" y="-19050"/>
            <a:chExt cx="3325812" cy="434777"/>
          </a:xfrm>
        </p:grpSpPr>
        <p:sp>
          <p:nvSpPr>
            <p:cNvPr id="457" name="Google Shape;457;p24"/>
            <p:cNvSpPr/>
            <p:nvPr/>
          </p:nvSpPr>
          <p:spPr>
            <a:xfrm>
              <a:off x="0" y="0"/>
              <a:ext cx="3325812" cy="415727"/>
            </a:xfrm>
            <a:custGeom>
              <a:rect b="b" l="l" r="r" t="t"/>
              <a:pathLst>
                <a:path extrusionOk="0" h="415727" w="3325812">
                  <a:moveTo>
                    <a:pt x="0" y="0"/>
                  </a:moveTo>
                  <a:lnTo>
                    <a:pt x="3325812" y="0"/>
                  </a:lnTo>
                  <a:lnTo>
                    <a:pt x="3325812" y="415727"/>
                  </a:lnTo>
                  <a:lnTo>
                    <a:pt x="0" y="41572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24"/>
            <p:cNvSpPr txBox="1"/>
            <p:nvPr/>
          </p:nvSpPr>
          <p:spPr>
            <a:xfrm>
              <a:off x="0" y="-19050"/>
              <a:ext cx="3325812" cy="434777"/>
            </a:xfrm>
            <a:prstGeom prst="rect">
              <a:avLst/>
            </a:prstGeom>
            <a:noFill/>
            <a:ln>
              <a:noFill/>
            </a:ln>
          </p:spPr>
          <p:txBody>
            <a:bodyPr anchorCtr="0" anchor="t" bIns="0" lIns="0" spcFirstLastPara="1" rIns="0" wrap="square" tIns="0">
              <a:noAutofit/>
            </a:bodyPr>
            <a:lstStyle/>
            <a:p>
              <a:pPr indent="0" lvl="0" marL="0" rtl="0" algn="l">
                <a:lnSpc>
                  <a:spcPct val="125813"/>
                </a:lnSpc>
                <a:spcBef>
                  <a:spcPts val="0"/>
                </a:spcBef>
                <a:spcAft>
                  <a:spcPts val="0"/>
                </a:spcAft>
                <a:buNone/>
              </a:pPr>
              <a:r>
                <a:rPr b="1" lang="en-US" sz="1937">
                  <a:solidFill>
                    <a:srgbClr val="272525"/>
                  </a:solidFill>
                  <a:latin typeface="Barlow"/>
                  <a:ea typeface="Barlow"/>
                  <a:cs typeface="Barlow"/>
                  <a:sym typeface="Barlow"/>
                </a:rPr>
                <a:t>Communication</a:t>
              </a:r>
              <a:endParaRPr>
                <a:solidFill>
                  <a:schemeClr val="dk1"/>
                </a:solidFill>
              </a:endParaRPr>
            </a:p>
            <a:p>
              <a:pPr indent="0" lvl="0" marL="0" rtl="0" algn="l">
                <a:lnSpc>
                  <a:spcPct val="125813"/>
                </a:lnSpc>
                <a:spcBef>
                  <a:spcPts val="0"/>
                </a:spcBef>
                <a:spcAft>
                  <a:spcPts val="0"/>
                </a:spcAft>
                <a:buClr>
                  <a:schemeClr val="dk1"/>
                </a:buClr>
                <a:buFont typeface="Arial"/>
                <a:buNone/>
              </a:pPr>
              <a:r>
                <a:t/>
              </a:r>
              <a:endParaRPr>
                <a:solidFill>
                  <a:schemeClr val="dk1"/>
                </a:solidFill>
              </a:endParaRPr>
            </a:p>
            <a:p>
              <a:pPr indent="0" lvl="0" marL="0" marR="0" rtl="0" algn="l">
                <a:lnSpc>
                  <a:spcPct val="125813"/>
                </a:lnSpc>
                <a:spcBef>
                  <a:spcPts val="0"/>
                </a:spcBef>
                <a:spcAft>
                  <a:spcPts val="0"/>
                </a:spcAft>
                <a:buNone/>
              </a:pPr>
              <a:r>
                <a:t/>
              </a:r>
              <a:endParaRPr/>
            </a:p>
          </p:txBody>
        </p:sp>
      </p:grpSp>
      <p:pic>
        <p:nvPicPr>
          <p:cNvPr id="459" name="Google Shape;459;p24" title="Screenshot 2025-05-13 at 8.37.25 PM.png"/>
          <p:cNvPicPr preferRelativeResize="0"/>
          <p:nvPr/>
        </p:nvPicPr>
        <p:blipFill>
          <a:blip r:embed="rId8">
            <a:alphaModFix/>
          </a:blip>
          <a:stretch>
            <a:fillRect/>
          </a:stretch>
        </p:blipFill>
        <p:spPr>
          <a:xfrm>
            <a:off x="947875" y="4431500"/>
            <a:ext cx="7754623" cy="4310625"/>
          </a:xfrm>
          <a:prstGeom prst="rect">
            <a:avLst/>
          </a:prstGeom>
          <a:noFill/>
          <a:ln>
            <a:noFill/>
          </a:ln>
        </p:spPr>
      </p:pic>
      <p:sp>
        <p:nvSpPr>
          <p:cNvPr id="460" name="Google Shape;460;p24"/>
          <p:cNvSpPr txBox="1"/>
          <p:nvPr/>
        </p:nvSpPr>
        <p:spPr>
          <a:xfrm>
            <a:off x="9937142" y="7195507"/>
            <a:ext cx="7348800" cy="353100"/>
          </a:xfrm>
          <a:prstGeom prst="rect">
            <a:avLst/>
          </a:prstGeom>
          <a:noFill/>
          <a:ln>
            <a:noFill/>
          </a:ln>
        </p:spPr>
        <p:txBody>
          <a:bodyPr anchorCtr="0" anchor="t" bIns="0" lIns="0" spcFirstLastPara="1" rIns="0" wrap="square" tIns="0">
            <a:noAutofit/>
          </a:bodyPr>
          <a:lstStyle/>
          <a:p>
            <a:pPr indent="0" lvl="0" marL="0" marR="0" rtl="0" algn="l">
              <a:lnSpc>
                <a:spcPct val="165205"/>
              </a:lnSpc>
              <a:spcBef>
                <a:spcPts val="0"/>
              </a:spcBef>
              <a:spcAft>
                <a:spcPts val="0"/>
              </a:spcAft>
              <a:buNone/>
            </a:pPr>
            <a:r>
              <a:rPr lang="en-US" sz="1437">
                <a:solidFill>
                  <a:srgbClr val="272525"/>
                </a:solidFill>
                <a:latin typeface="Montserrat"/>
                <a:ea typeface="Montserrat"/>
                <a:cs typeface="Montserrat"/>
                <a:sym typeface="Montserrat"/>
              </a:rPr>
              <a:t>Discord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68" name="Shape 468"/>
        <p:cNvGrpSpPr/>
        <p:nvPr/>
      </p:nvGrpSpPr>
      <p:grpSpPr>
        <a:xfrm>
          <a:off x="0" y="0"/>
          <a:ext cx="0" cy="0"/>
          <a:chOff x="0" y="0"/>
          <a:chExt cx="0" cy="0"/>
        </a:xfrm>
      </p:grpSpPr>
      <p:sp>
        <p:nvSpPr>
          <p:cNvPr descr="preencoded.png" id="469" name="Google Shape;469;p25"/>
          <p:cNvSpPr/>
          <p:nvPr/>
        </p:nvSpPr>
        <p:spPr>
          <a:xfrm>
            <a:off x="0" y="0"/>
            <a:ext cx="199339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25"/>
          <p:cNvSpPr txBox="1"/>
          <p:nvPr/>
        </p:nvSpPr>
        <p:spPr>
          <a:xfrm>
            <a:off x="2738854" y="3689400"/>
            <a:ext cx="12810300" cy="919500"/>
          </a:xfrm>
          <a:prstGeom prst="rect">
            <a:avLst/>
          </a:prstGeom>
          <a:noFill/>
          <a:ln>
            <a:noFill/>
          </a:ln>
        </p:spPr>
        <p:txBody>
          <a:bodyPr anchorCtr="0" anchor="t" bIns="0" lIns="0" spcFirstLastPara="1" rIns="0" wrap="square" tIns="0">
            <a:noAutofit/>
          </a:bodyPr>
          <a:lstStyle/>
          <a:p>
            <a:pPr indent="0" lvl="0" marL="0" marR="0" rtl="0" algn="ctr">
              <a:lnSpc>
                <a:spcPct val="125854"/>
              </a:lnSpc>
              <a:spcBef>
                <a:spcPts val="0"/>
              </a:spcBef>
              <a:spcAft>
                <a:spcPts val="0"/>
              </a:spcAft>
              <a:buNone/>
            </a:pPr>
            <a:r>
              <a:rPr b="1" lang="en-US" sz="5562">
                <a:solidFill>
                  <a:srgbClr val="7068F4"/>
                </a:solidFill>
                <a:latin typeface="Barlow"/>
                <a:ea typeface="Barlow"/>
                <a:cs typeface="Barlow"/>
                <a:sym typeface="Barlow"/>
              </a:rPr>
              <a:t>08 Extra Credits</a:t>
            </a:r>
            <a:endParaRPr/>
          </a:p>
        </p:txBody>
      </p:sp>
      <p:grpSp>
        <p:nvGrpSpPr>
          <p:cNvPr id="471" name="Google Shape;471;p25"/>
          <p:cNvGrpSpPr/>
          <p:nvPr/>
        </p:nvGrpSpPr>
        <p:grpSpPr>
          <a:xfrm>
            <a:off x="1218605" y="5250061"/>
            <a:ext cx="3563391" cy="466725"/>
            <a:chOff x="0" y="-28575"/>
            <a:chExt cx="4751188" cy="622300"/>
          </a:xfrm>
        </p:grpSpPr>
        <p:sp>
          <p:nvSpPr>
            <p:cNvPr id="472" name="Google Shape;472;p25"/>
            <p:cNvSpPr/>
            <p:nvPr/>
          </p:nvSpPr>
          <p:spPr>
            <a:xfrm>
              <a:off x="0" y="0"/>
              <a:ext cx="4751188" cy="593725"/>
            </a:xfrm>
            <a:custGeom>
              <a:rect b="b" l="l" r="r" t="t"/>
              <a:pathLst>
                <a:path extrusionOk="0" h="593725" w="4751188">
                  <a:moveTo>
                    <a:pt x="0" y="0"/>
                  </a:moveTo>
                  <a:lnTo>
                    <a:pt x="4751188" y="0"/>
                  </a:lnTo>
                  <a:lnTo>
                    <a:pt x="475118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25"/>
            <p:cNvSpPr txBox="1"/>
            <p:nvPr/>
          </p:nvSpPr>
          <p:spPr>
            <a:xfrm>
              <a:off x="0" y="-28575"/>
              <a:ext cx="4751188" cy="6223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272525"/>
                  </a:solidFill>
                  <a:latin typeface="Barlow"/>
                  <a:ea typeface="Barlow"/>
                  <a:cs typeface="Barlow"/>
                  <a:sym typeface="Barlow"/>
                </a:rPr>
                <a:t>AI Chatbot Assistant</a:t>
              </a:r>
              <a:endParaRPr/>
            </a:p>
          </p:txBody>
        </p:sp>
      </p:grpSp>
      <p:grpSp>
        <p:nvGrpSpPr>
          <p:cNvPr id="474" name="Google Shape;474;p25"/>
          <p:cNvGrpSpPr/>
          <p:nvPr/>
        </p:nvGrpSpPr>
        <p:grpSpPr>
          <a:xfrm>
            <a:off x="6772870" y="5250061"/>
            <a:ext cx="4636145" cy="466725"/>
            <a:chOff x="0" y="-28575"/>
            <a:chExt cx="6181527" cy="622300"/>
          </a:xfrm>
        </p:grpSpPr>
        <p:sp>
          <p:nvSpPr>
            <p:cNvPr id="475" name="Google Shape;475;p25"/>
            <p:cNvSpPr/>
            <p:nvPr/>
          </p:nvSpPr>
          <p:spPr>
            <a:xfrm>
              <a:off x="0" y="0"/>
              <a:ext cx="6181527" cy="593725"/>
            </a:xfrm>
            <a:custGeom>
              <a:rect b="b" l="l" r="r" t="t"/>
              <a:pathLst>
                <a:path extrusionOk="0" h="593725" w="6181527">
                  <a:moveTo>
                    <a:pt x="0" y="0"/>
                  </a:moveTo>
                  <a:lnTo>
                    <a:pt x="6181527" y="0"/>
                  </a:lnTo>
                  <a:lnTo>
                    <a:pt x="6181527"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25"/>
            <p:cNvSpPr txBox="1"/>
            <p:nvPr/>
          </p:nvSpPr>
          <p:spPr>
            <a:xfrm>
              <a:off x="0" y="-28575"/>
              <a:ext cx="6181527" cy="6223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272525"/>
                  </a:solidFill>
                  <a:latin typeface="Barlow"/>
                  <a:ea typeface="Barlow"/>
                  <a:cs typeface="Barlow"/>
                  <a:sym typeface="Barlow"/>
                </a:rPr>
                <a:t>Containerized App via Docker</a:t>
              </a:r>
              <a:endParaRPr/>
            </a:p>
          </p:txBody>
        </p:sp>
      </p:grpSp>
      <p:grpSp>
        <p:nvGrpSpPr>
          <p:cNvPr id="477" name="Google Shape;477;p25"/>
          <p:cNvGrpSpPr/>
          <p:nvPr/>
        </p:nvGrpSpPr>
        <p:grpSpPr>
          <a:xfrm>
            <a:off x="12327136" y="5250061"/>
            <a:ext cx="3933750" cy="466725"/>
            <a:chOff x="0" y="-28575"/>
            <a:chExt cx="5245000" cy="622300"/>
          </a:xfrm>
        </p:grpSpPr>
        <p:sp>
          <p:nvSpPr>
            <p:cNvPr id="478" name="Google Shape;478;p25"/>
            <p:cNvSpPr/>
            <p:nvPr/>
          </p:nvSpPr>
          <p:spPr>
            <a:xfrm>
              <a:off x="0" y="0"/>
              <a:ext cx="4751188" cy="593725"/>
            </a:xfrm>
            <a:custGeom>
              <a:rect b="b" l="l" r="r" t="t"/>
              <a:pathLst>
                <a:path extrusionOk="0" h="593725" w="4751188">
                  <a:moveTo>
                    <a:pt x="0" y="0"/>
                  </a:moveTo>
                  <a:lnTo>
                    <a:pt x="4751188" y="0"/>
                  </a:lnTo>
                  <a:lnTo>
                    <a:pt x="475118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25"/>
            <p:cNvSpPr txBox="1"/>
            <p:nvPr/>
          </p:nvSpPr>
          <p:spPr>
            <a:xfrm>
              <a:off x="493900" y="-28575"/>
              <a:ext cx="4751100" cy="6222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272525"/>
                  </a:solidFill>
                  <a:latin typeface="Barlow"/>
                  <a:ea typeface="Barlow"/>
                  <a:cs typeface="Barlow"/>
                  <a:sym typeface="Barlow"/>
                </a:rPr>
                <a:t>User-Friendly UI</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7" name="Shape 487"/>
        <p:cNvGrpSpPr/>
        <p:nvPr/>
      </p:nvGrpSpPr>
      <p:grpSpPr>
        <a:xfrm>
          <a:off x="0" y="0"/>
          <a:ext cx="0" cy="0"/>
          <a:chOff x="0" y="0"/>
          <a:chExt cx="0" cy="0"/>
        </a:xfrm>
      </p:grpSpPr>
      <p:sp>
        <p:nvSpPr>
          <p:cNvPr descr="preencoded.png" id="488" name="Google Shape;488;p2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89" name="Google Shape;489;p26"/>
          <p:cNvGrpSpPr/>
          <p:nvPr/>
        </p:nvGrpSpPr>
        <p:grpSpPr>
          <a:xfrm>
            <a:off x="947886" y="4032945"/>
            <a:ext cx="7126932" cy="919460"/>
            <a:chOff x="0" y="-38100"/>
            <a:chExt cx="9502577" cy="1225947"/>
          </a:xfrm>
        </p:grpSpPr>
        <p:sp>
          <p:nvSpPr>
            <p:cNvPr id="490" name="Google Shape;490;p26"/>
            <p:cNvSpPr/>
            <p:nvPr/>
          </p:nvSpPr>
          <p:spPr>
            <a:xfrm>
              <a:off x="0" y="0"/>
              <a:ext cx="9502577" cy="1187847"/>
            </a:xfrm>
            <a:custGeom>
              <a:rect b="b" l="l" r="r" t="t"/>
              <a:pathLst>
                <a:path extrusionOk="0" h="1187847" w="9502577">
                  <a:moveTo>
                    <a:pt x="0" y="0"/>
                  </a:moveTo>
                  <a:lnTo>
                    <a:pt x="9502577" y="0"/>
                  </a:lnTo>
                  <a:lnTo>
                    <a:pt x="9502577" y="1187847"/>
                  </a:lnTo>
                  <a:lnTo>
                    <a:pt x="0" y="11878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26"/>
            <p:cNvSpPr txBox="1"/>
            <p:nvPr/>
          </p:nvSpPr>
          <p:spPr>
            <a:xfrm>
              <a:off x="0" y="-38100"/>
              <a:ext cx="9502577" cy="1225947"/>
            </a:xfrm>
            <a:prstGeom prst="rect">
              <a:avLst/>
            </a:prstGeom>
            <a:noFill/>
            <a:ln>
              <a:noFill/>
            </a:ln>
          </p:spPr>
          <p:txBody>
            <a:bodyPr anchorCtr="0" anchor="t" bIns="0" lIns="0" spcFirstLastPara="1" rIns="0" wrap="square" tIns="0">
              <a:noAutofit/>
            </a:bodyPr>
            <a:lstStyle/>
            <a:p>
              <a:pPr indent="0" lvl="0" marL="0" marR="0" rtl="0" algn="l">
                <a:lnSpc>
                  <a:spcPct val="125854"/>
                </a:lnSpc>
                <a:spcBef>
                  <a:spcPts val="0"/>
                </a:spcBef>
                <a:spcAft>
                  <a:spcPts val="0"/>
                </a:spcAft>
                <a:buNone/>
              </a:pPr>
              <a:r>
                <a:rPr b="1" lang="en-US" sz="5562">
                  <a:solidFill>
                    <a:srgbClr val="7068F4"/>
                  </a:solidFill>
                  <a:latin typeface="Barlow"/>
                  <a:ea typeface="Barlow"/>
                  <a:cs typeface="Barlow"/>
                  <a:sym typeface="Barlow"/>
                </a:rPr>
                <a:t>AI Chatbot Assistant</a:t>
              </a:r>
              <a:endParaRPr/>
            </a:p>
          </p:txBody>
        </p:sp>
      </p:grpSp>
      <p:grpSp>
        <p:nvGrpSpPr>
          <p:cNvPr id="492" name="Google Shape;492;p26"/>
          <p:cNvGrpSpPr/>
          <p:nvPr/>
        </p:nvGrpSpPr>
        <p:grpSpPr>
          <a:xfrm>
            <a:off x="947886" y="5301406"/>
            <a:ext cx="9534228" cy="923925"/>
            <a:chOff x="0" y="-76200"/>
            <a:chExt cx="12712303" cy="1231900"/>
          </a:xfrm>
        </p:grpSpPr>
        <p:sp>
          <p:nvSpPr>
            <p:cNvPr id="493" name="Google Shape;493;p26"/>
            <p:cNvSpPr/>
            <p:nvPr/>
          </p:nvSpPr>
          <p:spPr>
            <a:xfrm>
              <a:off x="0" y="0"/>
              <a:ext cx="12712303" cy="1155700"/>
            </a:xfrm>
            <a:custGeom>
              <a:rect b="b" l="l" r="r" t="t"/>
              <a:pathLst>
                <a:path extrusionOk="0" h="1155700" w="12712303">
                  <a:moveTo>
                    <a:pt x="0" y="0"/>
                  </a:moveTo>
                  <a:lnTo>
                    <a:pt x="12712303" y="0"/>
                  </a:lnTo>
                  <a:lnTo>
                    <a:pt x="12712303" y="1155700"/>
                  </a:lnTo>
                  <a:lnTo>
                    <a:pt x="0" y="115570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26"/>
            <p:cNvSpPr txBox="1"/>
            <p:nvPr/>
          </p:nvSpPr>
          <p:spPr>
            <a:xfrm>
              <a:off x="0" y="-76200"/>
              <a:ext cx="12712303" cy="1231900"/>
            </a:xfrm>
            <a:prstGeom prst="rect">
              <a:avLst/>
            </a:prstGeom>
            <a:noFill/>
            <a:ln>
              <a:noFill/>
            </a:ln>
          </p:spPr>
          <p:txBody>
            <a:bodyPr anchorCtr="0" anchor="t" bIns="0" lIns="0" spcFirstLastPara="1" rIns="0" wrap="square" tIns="0">
              <a:noAutofit/>
            </a:bodyPr>
            <a:lstStyle/>
            <a:p>
              <a:pPr indent="0" lvl="0" marL="0" marR="0" rtl="0" algn="l">
                <a:lnSpc>
                  <a:spcPct val="140583"/>
                </a:lnSpc>
                <a:spcBef>
                  <a:spcPts val="0"/>
                </a:spcBef>
                <a:spcAft>
                  <a:spcPts val="0"/>
                </a:spcAft>
                <a:buNone/>
              </a:pPr>
              <a:r>
                <a:rPr lang="en-US" sz="2400">
                  <a:solidFill>
                    <a:srgbClr val="272525"/>
                  </a:solidFill>
                  <a:latin typeface="Montserrat"/>
                  <a:ea typeface="Montserrat"/>
                  <a:cs typeface="Montserrat"/>
                  <a:sym typeface="Montserrat"/>
                </a:rPr>
                <a:t>Our intelligent virtual assistant provides users with personalized suggestions and assistance.</a:t>
              </a:r>
              <a:endParaRPr/>
            </a:p>
          </p:txBody>
        </p:sp>
      </p:grpSp>
      <p:pic>
        <p:nvPicPr>
          <p:cNvPr id="495" name="Google Shape;495;p26" title="Screenshot 2025-05-08 at 9.29.30 PM.png"/>
          <p:cNvPicPr preferRelativeResize="0"/>
          <p:nvPr/>
        </p:nvPicPr>
        <p:blipFill rotWithShape="1">
          <a:blip r:embed="rId4">
            <a:alphaModFix/>
          </a:blip>
          <a:srcRect b="0" l="0" r="0" t="0"/>
          <a:stretch/>
        </p:blipFill>
        <p:spPr>
          <a:xfrm>
            <a:off x="11161068" y="0"/>
            <a:ext cx="7126932" cy="1028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3" name="Shape 503"/>
        <p:cNvGrpSpPr/>
        <p:nvPr/>
      </p:nvGrpSpPr>
      <p:grpSpPr>
        <a:xfrm>
          <a:off x="0" y="0"/>
          <a:ext cx="0" cy="0"/>
          <a:chOff x="0" y="0"/>
          <a:chExt cx="0" cy="0"/>
        </a:xfrm>
      </p:grpSpPr>
      <p:sp>
        <p:nvSpPr>
          <p:cNvPr descr="preencoded.png" id="504" name="Google Shape;504;p27"/>
          <p:cNvSpPr/>
          <p:nvPr/>
        </p:nvSpPr>
        <p:spPr>
          <a:xfrm>
            <a:off x="0" y="0"/>
            <a:ext cx="1979676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998" t="0"/>
            </a:stretch>
          </a:blip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800" u="none" strike="noStrike">
              <a:solidFill>
                <a:srgbClr val="000000"/>
              </a:solidFill>
              <a:latin typeface="Arial"/>
              <a:ea typeface="Arial"/>
              <a:cs typeface="Arial"/>
              <a:sym typeface="Arial"/>
            </a:endParaRPr>
          </a:p>
        </p:txBody>
      </p:sp>
      <p:grpSp>
        <p:nvGrpSpPr>
          <p:cNvPr id="505" name="Google Shape;505;p27"/>
          <p:cNvGrpSpPr/>
          <p:nvPr/>
        </p:nvGrpSpPr>
        <p:grpSpPr>
          <a:xfrm>
            <a:off x="525516" y="334519"/>
            <a:ext cx="11084308" cy="3213985"/>
            <a:chOff x="-578643" y="-3097467"/>
            <a:chExt cx="15905162" cy="4285314"/>
          </a:xfrm>
        </p:grpSpPr>
        <p:sp>
          <p:nvSpPr>
            <p:cNvPr id="506" name="Google Shape;506;p27"/>
            <p:cNvSpPr/>
            <p:nvPr/>
          </p:nvSpPr>
          <p:spPr>
            <a:xfrm>
              <a:off x="0" y="0"/>
              <a:ext cx="15326519" cy="1187847"/>
            </a:xfrm>
            <a:custGeom>
              <a:rect b="b" l="l" r="r" t="t"/>
              <a:pathLst>
                <a:path extrusionOk="0" h="1187847" w="15326519">
                  <a:moveTo>
                    <a:pt x="0" y="0"/>
                  </a:moveTo>
                  <a:lnTo>
                    <a:pt x="15326519" y="0"/>
                  </a:lnTo>
                  <a:lnTo>
                    <a:pt x="15326519" y="1187847"/>
                  </a:lnTo>
                  <a:lnTo>
                    <a:pt x="0" y="11878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27"/>
            <p:cNvSpPr txBox="1"/>
            <p:nvPr/>
          </p:nvSpPr>
          <p:spPr>
            <a:xfrm>
              <a:off x="-578643" y="-3097467"/>
              <a:ext cx="15326400" cy="1225800"/>
            </a:xfrm>
            <a:prstGeom prst="rect">
              <a:avLst/>
            </a:prstGeom>
            <a:noFill/>
            <a:ln>
              <a:noFill/>
            </a:ln>
          </p:spPr>
          <p:txBody>
            <a:bodyPr anchorCtr="0" anchor="t" bIns="0" lIns="0" spcFirstLastPara="1" rIns="0" wrap="square" tIns="0">
              <a:noAutofit/>
            </a:bodyPr>
            <a:lstStyle/>
            <a:p>
              <a:pPr indent="0" lvl="0" marL="0" marR="0" rtl="0" algn="l">
                <a:lnSpc>
                  <a:spcPct val="125854"/>
                </a:lnSpc>
                <a:spcBef>
                  <a:spcPts val="0"/>
                </a:spcBef>
                <a:spcAft>
                  <a:spcPts val="0"/>
                </a:spcAft>
                <a:buNone/>
              </a:pPr>
              <a:r>
                <a:rPr b="1" lang="en-US" sz="5562">
                  <a:solidFill>
                    <a:srgbClr val="7068F4"/>
                  </a:solidFill>
                  <a:latin typeface="Barlow"/>
                  <a:ea typeface="Barlow"/>
                  <a:cs typeface="Barlow"/>
                  <a:sym typeface="Barlow"/>
                </a:rPr>
                <a:t>Dockerized Application Architecture</a:t>
              </a:r>
              <a:endParaRPr/>
            </a:p>
          </p:txBody>
        </p:sp>
      </p:grpSp>
      <p:grpSp>
        <p:nvGrpSpPr>
          <p:cNvPr id="508" name="Google Shape;508;p27"/>
          <p:cNvGrpSpPr/>
          <p:nvPr/>
        </p:nvGrpSpPr>
        <p:grpSpPr>
          <a:xfrm>
            <a:off x="2209811" y="4032895"/>
            <a:ext cx="16392227" cy="490538"/>
            <a:chOff x="0" y="-76200"/>
            <a:chExt cx="21856303" cy="654050"/>
          </a:xfrm>
        </p:grpSpPr>
        <p:sp>
          <p:nvSpPr>
            <p:cNvPr id="509" name="Google Shape;509;p27"/>
            <p:cNvSpPr/>
            <p:nvPr/>
          </p:nvSpPr>
          <p:spPr>
            <a:xfrm>
              <a:off x="0" y="0"/>
              <a:ext cx="21856303" cy="577850"/>
            </a:xfrm>
            <a:custGeom>
              <a:rect b="b" l="l" r="r" t="t"/>
              <a:pathLst>
                <a:path extrusionOk="0" h="577850" w="21856303">
                  <a:moveTo>
                    <a:pt x="0" y="0"/>
                  </a:moveTo>
                  <a:lnTo>
                    <a:pt x="21856303" y="0"/>
                  </a:lnTo>
                  <a:lnTo>
                    <a:pt x="21856303" y="577850"/>
                  </a:lnTo>
                  <a:lnTo>
                    <a:pt x="0" y="5778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27"/>
            <p:cNvSpPr txBox="1"/>
            <p:nvPr/>
          </p:nvSpPr>
          <p:spPr>
            <a:xfrm>
              <a:off x="0" y="-76200"/>
              <a:ext cx="21856303" cy="654050"/>
            </a:xfrm>
            <a:prstGeom prst="rect">
              <a:avLst/>
            </a:prstGeom>
            <a:noFill/>
            <a:ln>
              <a:noFill/>
            </a:ln>
          </p:spPr>
          <p:txBody>
            <a:bodyPr anchorCtr="0" anchor="t" bIns="0" lIns="0" spcFirstLastPara="1" rIns="0" wrap="square" tIns="0">
              <a:noAutofit/>
            </a:bodyPr>
            <a:lstStyle/>
            <a:p>
              <a:pPr indent="0" lvl="0" marL="0" marR="0" rtl="0" algn="l">
                <a:lnSpc>
                  <a:spcPct val="158776"/>
                </a:lnSpc>
                <a:spcBef>
                  <a:spcPts val="0"/>
                </a:spcBef>
                <a:spcAft>
                  <a:spcPts val="0"/>
                </a:spcAft>
                <a:buNone/>
              </a:pPr>
              <a:r>
                <a:t/>
              </a:r>
              <a:endParaRPr sz="2125">
                <a:solidFill>
                  <a:srgbClr val="272525"/>
                </a:solidFill>
                <a:latin typeface="Montserrat"/>
                <a:ea typeface="Montserrat"/>
                <a:cs typeface="Montserrat"/>
                <a:sym typeface="Montserrat"/>
              </a:endParaRPr>
            </a:p>
          </p:txBody>
        </p:sp>
      </p:grpSp>
      <p:grpSp>
        <p:nvGrpSpPr>
          <p:cNvPr id="511" name="Google Shape;511;p27"/>
          <p:cNvGrpSpPr/>
          <p:nvPr/>
        </p:nvGrpSpPr>
        <p:grpSpPr>
          <a:xfrm>
            <a:off x="263642" y="5624935"/>
            <a:ext cx="3635475" cy="622844"/>
            <a:chOff x="0" y="0"/>
            <a:chExt cx="4847300" cy="830458"/>
          </a:xfrm>
        </p:grpSpPr>
        <p:sp>
          <p:nvSpPr>
            <p:cNvPr id="512" name="Google Shape;512;p27"/>
            <p:cNvSpPr/>
            <p:nvPr/>
          </p:nvSpPr>
          <p:spPr>
            <a:xfrm>
              <a:off x="0" y="0"/>
              <a:ext cx="4751188" cy="593725"/>
            </a:xfrm>
            <a:custGeom>
              <a:rect b="b" l="l" r="r" t="t"/>
              <a:pathLst>
                <a:path extrusionOk="0" h="593725" w="4751188">
                  <a:moveTo>
                    <a:pt x="0" y="0"/>
                  </a:moveTo>
                  <a:lnTo>
                    <a:pt x="4751188" y="0"/>
                  </a:lnTo>
                  <a:lnTo>
                    <a:pt x="475118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27"/>
            <p:cNvSpPr txBox="1"/>
            <p:nvPr/>
          </p:nvSpPr>
          <p:spPr>
            <a:xfrm>
              <a:off x="96200" y="208258"/>
              <a:ext cx="4751100" cy="6222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272525"/>
                  </a:solidFill>
                  <a:latin typeface="Barlow"/>
                  <a:ea typeface="Barlow"/>
                  <a:cs typeface="Barlow"/>
                  <a:sym typeface="Barlow"/>
                </a:rPr>
                <a:t>                      Frontend</a:t>
              </a:r>
              <a:endParaRPr/>
            </a:p>
          </p:txBody>
        </p:sp>
      </p:grpSp>
      <p:grpSp>
        <p:nvGrpSpPr>
          <p:cNvPr id="514" name="Google Shape;514;p27"/>
          <p:cNvGrpSpPr/>
          <p:nvPr/>
        </p:nvGrpSpPr>
        <p:grpSpPr>
          <a:xfrm>
            <a:off x="5" y="6453874"/>
            <a:ext cx="5368587" cy="831950"/>
            <a:chOff x="0" y="-531417"/>
            <a:chExt cx="7158117" cy="1109267"/>
          </a:xfrm>
        </p:grpSpPr>
        <p:sp>
          <p:nvSpPr>
            <p:cNvPr id="515" name="Google Shape;515;p27"/>
            <p:cNvSpPr/>
            <p:nvPr/>
          </p:nvSpPr>
          <p:spPr>
            <a:xfrm>
              <a:off x="0" y="0"/>
              <a:ext cx="6563518" cy="577850"/>
            </a:xfrm>
            <a:custGeom>
              <a:rect b="b" l="l" r="r" t="t"/>
              <a:pathLst>
                <a:path extrusionOk="0" h="577850" w="6563518">
                  <a:moveTo>
                    <a:pt x="0" y="0"/>
                  </a:moveTo>
                  <a:lnTo>
                    <a:pt x="6563518" y="0"/>
                  </a:lnTo>
                  <a:lnTo>
                    <a:pt x="6563518" y="577850"/>
                  </a:lnTo>
                  <a:lnTo>
                    <a:pt x="0" y="5778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27"/>
            <p:cNvSpPr txBox="1"/>
            <p:nvPr/>
          </p:nvSpPr>
          <p:spPr>
            <a:xfrm>
              <a:off x="594717" y="-531417"/>
              <a:ext cx="6563400" cy="654000"/>
            </a:xfrm>
            <a:prstGeom prst="rect">
              <a:avLst/>
            </a:prstGeom>
            <a:noFill/>
            <a:ln>
              <a:noFill/>
            </a:ln>
          </p:spPr>
          <p:txBody>
            <a:bodyPr anchorCtr="0" anchor="t" bIns="0" lIns="0" spcFirstLastPara="1" rIns="0" wrap="square" tIns="0">
              <a:noAutofit/>
            </a:bodyPr>
            <a:lstStyle/>
            <a:p>
              <a:pPr indent="0" lvl="0" marL="0" marR="0" rtl="0" algn="l">
                <a:lnSpc>
                  <a:spcPct val="158776"/>
                </a:lnSpc>
                <a:spcBef>
                  <a:spcPts val="0"/>
                </a:spcBef>
                <a:spcAft>
                  <a:spcPts val="0"/>
                </a:spcAft>
                <a:buNone/>
              </a:pPr>
              <a:r>
                <a:rPr lang="en-US" sz="2125">
                  <a:solidFill>
                    <a:srgbClr val="272525"/>
                  </a:solidFill>
                  <a:latin typeface="Montserrat"/>
                  <a:ea typeface="Montserrat"/>
                  <a:cs typeface="Montserrat"/>
                  <a:sym typeface="Montserrat"/>
                </a:rPr>
                <a:t>             Deployed on Render</a:t>
              </a:r>
              <a:endParaRPr/>
            </a:p>
          </p:txBody>
        </p:sp>
      </p:grpSp>
      <p:grpSp>
        <p:nvGrpSpPr>
          <p:cNvPr id="517" name="Google Shape;517;p27"/>
          <p:cNvGrpSpPr/>
          <p:nvPr/>
        </p:nvGrpSpPr>
        <p:grpSpPr>
          <a:xfrm>
            <a:off x="5191892" y="6400999"/>
            <a:ext cx="5676925" cy="728025"/>
            <a:chOff x="0" y="-392850"/>
            <a:chExt cx="7569233" cy="970700"/>
          </a:xfrm>
        </p:grpSpPr>
        <p:sp>
          <p:nvSpPr>
            <p:cNvPr id="518" name="Google Shape;518;p27"/>
            <p:cNvSpPr/>
            <p:nvPr/>
          </p:nvSpPr>
          <p:spPr>
            <a:xfrm>
              <a:off x="0" y="0"/>
              <a:ext cx="6563518" cy="577850"/>
            </a:xfrm>
            <a:custGeom>
              <a:rect b="b" l="l" r="r" t="t"/>
              <a:pathLst>
                <a:path extrusionOk="0" h="577850" w="6563518">
                  <a:moveTo>
                    <a:pt x="0" y="0"/>
                  </a:moveTo>
                  <a:lnTo>
                    <a:pt x="6563518" y="0"/>
                  </a:lnTo>
                  <a:lnTo>
                    <a:pt x="6563518" y="577850"/>
                  </a:lnTo>
                  <a:lnTo>
                    <a:pt x="0" y="5778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27"/>
            <p:cNvSpPr txBox="1"/>
            <p:nvPr/>
          </p:nvSpPr>
          <p:spPr>
            <a:xfrm>
              <a:off x="1005833" y="-392850"/>
              <a:ext cx="6563400" cy="654000"/>
            </a:xfrm>
            <a:prstGeom prst="rect">
              <a:avLst/>
            </a:prstGeom>
            <a:noFill/>
            <a:ln>
              <a:noFill/>
            </a:ln>
          </p:spPr>
          <p:txBody>
            <a:bodyPr anchorCtr="0" anchor="t" bIns="0" lIns="0" spcFirstLastPara="1" rIns="0" wrap="square" tIns="0">
              <a:noAutofit/>
            </a:bodyPr>
            <a:lstStyle/>
            <a:p>
              <a:pPr indent="0" lvl="0" marL="0" marR="0" rtl="0" algn="l">
                <a:lnSpc>
                  <a:spcPct val="158776"/>
                </a:lnSpc>
                <a:spcBef>
                  <a:spcPts val="0"/>
                </a:spcBef>
                <a:spcAft>
                  <a:spcPts val="0"/>
                </a:spcAft>
                <a:buNone/>
              </a:pPr>
              <a:r>
                <a:rPr lang="en-US" sz="2125">
                  <a:solidFill>
                    <a:srgbClr val="272525"/>
                  </a:solidFill>
                  <a:latin typeface="Montserrat"/>
                  <a:ea typeface="Montserrat"/>
                  <a:cs typeface="Montserrat"/>
                  <a:sym typeface="Montserrat"/>
                </a:rPr>
                <a:t>Deployed on Render</a:t>
              </a:r>
              <a:endParaRPr/>
            </a:p>
          </p:txBody>
        </p:sp>
      </p:grpSp>
      <p:grpSp>
        <p:nvGrpSpPr>
          <p:cNvPr id="520" name="Google Shape;520;p27"/>
          <p:cNvGrpSpPr/>
          <p:nvPr/>
        </p:nvGrpSpPr>
        <p:grpSpPr>
          <a:xfrm>
            <a:off x="1797931" y="7150447"/>
            <a:ext cx="13912216" cy="1074306"/>
            <a:chOff x="-13798433" y="0"/>
            <a:chExt cx="18549621" cy="1432408"/>
          </a:xfrm>
        </p:grpSpPr>
        <p:sp>
          <p:nvSpPr>
            <p:cNvPr id="521" name="Google Shape;521;p27"/>
            <p:cNvSpPr/>
            <p:nvPr/>
          </p:nvSpPr>
          <p:spPr>
            <a:xfrm>
              <a:off x="0" y="0"/>
              <a:ext cx="4751188" cy="593725"/>
            </a:xfrm>
            <a:custGeom>
              <a:rect b="b" l="l" r="r" t="t"/>
              <a:pathLst>
                <a:path extrusionOk="0" h="593725" w="4751188">
                  <a:moveTo>
                    <a:pt x="0" y="0"/>
                  </a:moveTo>
                  <a:lnTo>
                    <a:pt x="4751188" y="0"/>
                  </a:lnTo>
                  <a:lnTo>
                    <a:pt x="475118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27"/>
            <p:cNvSpPr txBox="1"/>
            <p:nvPr/>
          </p:nvSpPr>
          <p:spPr>
            <a:xfrm>
              <a:off x="-13798433" y="810208"/>
              <a:ext cx="4751100" cy="6222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272525"/>
                  </a:solidFill>
                  <a:latin typeface="Barlow"/>
                  <a:ea typeface="Barlow"/>
                  <a:cs typeface="Barlow"/>
                  <a:sym typeface="Barlow"/>
                </a:rPr>
                <a:t>SQL Database</a:t>
              </a:r>
              <a:endParaRPr/>
            </a:p>
          </p:txBody>
        </p:sp>
      </p:grpSp>
      <p:grpSp>
        <p:nvGrpSpPr>
          <p:cNvPr id="523" name="Google Shape;523;p27"/>
          <p:cNvGrpSpPr/>
          <p:nvPr/>
        </p:nvGrpSpPr>
        <p:grpSpPr>
          <a:xfrm>
            <a:off x="5814618" y="5696716"/>
            <a:ext cx="4431453" cy="1899025"/>
            <a:chOff x="-1157417" y="-1938308"/>
            <a:chExt cx="5908605" cy="2532033"/>
          </a:xfrm>
        </p:grpSpPr>
        <p:sp>
          <p:nvSpPr>
            <p:cNvPr id="524" name="Google Shape;524;p27"/>
            <p:cNvSpPr/>
            <p:nvPr/>
          </p:nvSpPr>
          <p:spPr>
            <a:xfrm>
              <a:off x="0" y="0"/>
              <a:ext cx="4751188" cy="593725"/>
            </a:xfrm>
            <a:custGeom>
              <a:rect b="b" l="l" r="r" t="t"/>
              <a:pathLst>
                <a:path extrusionOk="0" h="593725" w="4751188">
                  <a:moveTo>
                    <a:pt x="0" y="0"/>
                  </a:moveTo>
                  <a:lnTo>
                    <a:pt x="4751188" y="0"/>
                  </a:lnTo>
                  <a:lnTo>
                    <a:pt x="475118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27"/>
            <p:cNvSpPr txBox="1"/>
            <p:nvPr/>
          </p:nvSpPr>
          <p:spPr>
            <a:xfrm>
              <a:off x="-1157417" y="-1938308"/>
              <a:ext cx="4751100" cy="6222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272525"/>
                  </a:solidFill>
                  <a:latin typeface="Barlow"/>
                  <a:ea typeface="Barlow"/>
                  <a:cs typeface="Barlow"/>
                  <a:sym typeface="Barlow"/>
                </a:rPr>
                <a:t>        Backend</a:t>
              </a:r>
              <a:endParaRPr/>
            </a:p>
          </p:txBody>
        </p:sp>
      </p:grpSp>
      <p:grpSp>
        <p:nvGrpSpPr>
          <p:cNvPr id="526" name="Google Shape;526;p27"/>
          <p:cNvGrpSpPr/>
          <p:nvPr/>
        </p:nvGrpSpPr>
        <p:grpSpPr>
          <a:xfrm>
            <a:off x="1632976" y="7758101"/>
            <a:ext cx="14895580" cy="1146425"/>
            <a:chOff x="-15748614" y="0"/>
            <a:chExt cx="22312132" cy="1528567"/>
          </a:xfrm>
        </p:grpSpPr>
        <p:sp>
          <p:nvSpPr>
            <p:cNvPr id="527" name="Google Shape;527;p27"/>
            <p:cNvSpPr/>
            <p:nvPr/>
          </p:nvSpPr>
          <p:spPr>
            <a:xfrm>
              <a:off x="0" y="0"/>
              <a:ext cx="6563518" cy="577850"/>
            </a:xfrm>
            <a:custGeom>
              <a:rect b="b" l="l" r="r" t="t"/>
              <a:pathLst>
                <a:path extrusionOk="0" h="577850" w="6563518">
                  <a:moveTo>
                    <a:pt x="0" y="0"/>
                  </a:moveTo>
                  <a:lnTo>
                    <a:pt x="6563518" y="0"/>
                  </a:lnTo>
                  <a:lnTo>
                    <a:pt x="6563518" y="577850"/>
                  </a:lnTo>
                  <a:lnTo>
                    <a:pt x="0" y="5778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27"/>
            <p:cNvSpPr txBox="1"/>
            <p:nvPr/>
          </p:nvSpPr>
          <p:spPr>
            <a:xfrm>
              <a:off x="-15748614" y="874567"/>
              <a:ext cx="6563400" cy="654000"/>
            </a:xfrm>
            <a:prstGeom prst="rect">
              <a:avLst/>
            </a:prstGeom>
            <a:noFill/>
            <a:ln>
              <a:noFill/>
            </a:ln>
          </p:spPr>
          <p:txBody>
            <a:bodyPr anchorCtr="0" anchor="t" bIns="0" lIns="0" spcFirstLastPara="1" rIns="0" wrap="square" tIns="0">
              <a:noAutofit/>
            </a:bodyPr>
            <a:lstStyle/>
            <a:p>
              <a:pPr indent="0" lvl="0" marL="0" marR="0" rtl="0" algn="l">
                <a:lnSpc>
                  <a:spcPct val="158776"/>
                </a:lnSpc>
                <a:spcBef>
                  <a:spcPts val="0"/>
                </a:spcBef>
                <a:spcAft>
                  <a:spcPts val="0"/>
                </a:spcAft>
                <a:buNone/>
              </a:pPr>
              <a:r>
                <a:rPr lang="en-US" sz="2125">
                  <a:solidFill>
                    <a:srgbClr val="272525"/>
                  </a:solidFill>
                  <a:latin typeface="Montserrat"/>
                  <a:ea typeface="Montserrat"/>
                  <a:cs typeface="Montserrat"/>
                  <a:sym typeface="Montserrat"/>
                </a:rPr>
                <a:t>Stored on AWS</a:t>
              </a:r>
              <a:endParaRPr/>
            </a:p>
          </p:txBody>
        </p:sp>
      </p:grpSp>
      <p:sp>
        <p:nvSpPr>
          <p:cNvPr id="529" name="Google Shape;529;p27"/>
          <p:cNvSpPr/>
          <p:nvPr/>
        </p:nvSpPr>
        <p:spPr>
          <a:xfrm>
            <a:off x="525518" y="2785382"/>
            <a:ext cx="13113900" cy="346800"/>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384653"/>
              </a:buClr>
              <a:buSzPts val="2400"/>
              <a:buFont typeface="Montserrat"/>
              <a:buNone/>
            </a:pPr>
            <a:r>
              <a:rPr lang="en-US" sz="2400">
                <a:solidFill>
                  <a:srgbClr val="384653"/>
                </a:solidFill>
                <a:latin typeface="Montserrat"/>
                <a:ea typeface="Montserrat"/>
                <a:cs typeface="Montserrat"/>
                <a:sym typeface="Montserrat"/>
              </a:rPr>
              <a:t>Docker containerization with distributed deployment.</a:t>
            </a:r>
            <a:endParaRPr/>
          </a:p>
          <a:p>
            <a:pPr indent="0" lvl="0" marL="0" marR="0" rtl="0" algn="l">
              <a:lnSpc>
                <a:spcPct val="112500"/>
              </a:lnSpc>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sp>
        <p:nvSpPr>
          <p:cNvPr id="530" name="Google Shape;530;p27"/>
          <p:cNvSpPr/>
          <p:nvPr/>
        </p:nvSpPr>
        <p:spPr>
          <a:xfrm>
            <a:off x="2209789" y="7758106"/>
            <a:ext cx="3938100" cy="3468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chemeClr val="dk1"/>
              </a:buClr>
              <a:buSzPts val="1700"/>
              <a:buFont typeface="Calibri"/>
              <a:buNone/>
            </a:pPr>
            <a:r>
              <a:t/>
            </a:r>
            <a:endParaRPr sz="1700">
              <a:solidFill>
                <a:schemeClr val="dk1"/>
              </a:solidFill>
              <a:latin typeface="Calibri"/>
              <a:ea typeface="Calibri"/>
              <a:cs typeface="Calibri"/>
              <a:sym typeface="Calibri"/>
            </a:endParaRPr>
          </a:p>
        </p:txBody>
      </p:sp>
      <p:sp>
        <p:nvSpPr>
          <p:cNvPr id="531" name="Google Shape;531;p27"/>
          <p:cNvSpPr txBox="1"/>
          <p:nvPr/>
        </p:nvSpPr>
        <p:spPr>
          <a:xfrm>
            <a:off x="525525" y="3677850"/>
            <a:ext cx="9466800" cy="120060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rgbClr val="384653"/>
              </a:buClr>
              <a:buSzPts val="2400"/>
              <a:buFont typeface="Arial"/>
              <a:buChar char="•"/>
            </a:pPr>
            <a:r>
              <a:rPr lang="en-US" sz="2400">
                <a:solidFill>
                  <a:srgbClr val="384653"/>
                </a:solidFill>
                <a:latin typeface="Montserrat"/>
                <a:ea typeface="Montserrat"/>
                <a:cs typeface="Montserrat"/>
                <a:sym typeface="Montserrat"/>
              </a:rPr>
              <a:t>Add docker logs</a:t>
            </a:r>
            <a:endParaRPr/>
          </a:p>
          <a:p>
            <a:pPr indent="-152400" lvl="0" marL="0" marR="0" rtl="0" algn="l">
              <a:spcBef>
                <a:spcPts val="0"/>
              </a:spcBef>
              <a:spcAft>
                <a:spcPts val="0"/>
              </a:spcAft>
              <a:buClr>
                <a:srgbClr val="0C0C0C"/>
              </a:buClr>
              <a:buSzPts val="2400"/>
              <a:buFont typeface="Arial"/>
              <a:buChar char="•"/>
            </a:pPr>
            <a:r>
              <a:rPr b="0" i="0" lang="en-US" sz="2400" u="none" strike="noStrike">
                <a:solidFill>
                  <a:srgbClr val="0C0C0C"/>
                </a:solidFill>
                <a:latin typeface="Montserrat"/>
                <a:ea typeface="Montserrat"/>
                <a:cs typeface="Montserrat"/>
                <a:sym typeface="Montserrat"/>
              </a:rPr>
              <a:t>Add front/end </a:t>
            </a:r>
            <a:r>
              <a:rPr lang="en-US" sz="2400">
                <a:solidFill>
                  <a:srgbClr val="384653"/>
                </a:solidFill>
                <a:latin typeface="Montserrat"/>
                <a:ea typeface="Montserrat"/>
                <a:cs typeface="Montserrat"/>
                <a:sym typeface="Montserrat"/>
              </a:rPr>
              <a:t>backend</a:t>
            </a:r>
            <a:r>
              <a:rPr b="0" i="0" lang="en-US" sz="2400" u="none" strike="noStrike">
                <a:solidFill>
                  <a:srgbClr val="0C0C0C"/>
                </a:solidFill>
                <a:latin typeface="Montserrat"/>
                <a:ea typeface="Montserrat"/>
                <a:cs typeface="Montserrat"/>
                <a:sym typeface="Montserrat"/>
              </a:rPr>
              <a:t> logs as an example of deployment.</a:t>
            </a:r>
            <a:endParaRPr/>
          </a:p>
          <a:p>
            <a:pPr indent="0" lvl="0" marL="0" marR="0" rtl="0" algn="l">
              <a:spcBef>
                <a:spcPts val="0"/>
              </a:spcBef>
              <a:spcAft>
                <a:spcPts val="0"/>
              </a:spcAft>
              <a:buNone/>
            </a:pPr>
            <a:r>
              <a:t/>
            </a:r>
            <a:endParaRPr sz="2400">
              <a:solidFill>
                <a:srgbClr val="0C0C0C"/>
              </a:solidFill>
              <a:latin typeface="Montserrat"/>
              <a:ea typeface="Montserrat"/>
              <a:cs typeface="Montserrat"/>
              <a:sym typeface="Montserrat"/>
            </a:endParaRPr>
          </a:p>
        </p:txBody>
      </p:sp>
      <p:pic>
        <p:nvPicPr>
          <p:cNvPr id="532" name="Google Shape;532;p27" title="Screenshot 2025-05-13 at 9.00.50 PM.png"/>
          <p:cNvPicPr preferRelativeResize="0"/>
          <p:nvPr/>
        </p:nvPicPr>
        <p:blipFill>
          <a:blip r:embed="rId4">
            <a:alphaModFix/>
          </a:blip>
          <a:stretch>
            <a:fillRect/>
          </a:stretch>
        </p:blipFill>
        <p:spPr>
          <a:xfrm>
            <a:off x="10246075" y="2435950"/>
            <a:ext cx="7799151" cy="5788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40" name="Shape 540"/>
        <p:cNvGrpSpPr/>
        <p:nvPr/>
      </p:nvGrpSpPr>
      <p:grpSpPr>
        <a:xfrm>
          <a:off x="0" y="0"/>
          <a:ext cx="0" cy="0"/>
          <a:chOff x="0" y="0"/>
          <a:chExt cx="0" cy="0"/>
        </a:xfrm>
      </p:grpSpPr>
      <p:sp>
        <p:nvSpPr>
          <p:cNvPr descr="preencoded.png" id="541" name="Google Shape;541;p2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28"/>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3" name="Google Shape;543;p28"/>
          <p:cNvGrpSpPr/>
          <p:nvPr/>
        </p:nvGrpSpPr>
        <p:grpSpPr>
          <a:xfrm>
            <a:off x="871240" y="670172"/>
            <a:ext cx="4257972" cy="546498"/>
            <a:chOff x="0" y="-19050"/>
            <a:chExt cx="5677297" cy="728663"/>
          </a:xfrm>
        </p:grpSpPr>
        <p:sp>
          <p:nvSpPr>
            <p:cNvPr id="544" name="Google Shape;544;p28"/>
            <p:cNvSpPr/>
            <p:nvPr/>
          </p:nvSpPr>
          <p:spPr>
            <a:xfrm>
              <a:off x="0" y="0"/>
              <a:ext cx="5677297" cy="709613"/>
            </a:xfrm>
            <a:custGeom>
              <a:rect b="b" l="l" r="r" t="t"/>
              <a:pathLst>
                <a:path extrusionOk="0" h="709613" w="5677297">
                  <a:moveTo>
                    <a:pt x="0" y="0"/>
                  </a:moveTo>
                  <a:lnTo>
                    <a:pt x="5677297" y="0"/>
                  </a:lnTo>
                  <a:lnTo>
                    <a:pt x="5677297" y="709613"/>
                  </a:lnTo>
                  <a:lnTo>
                    <a:pt x="0" y="7096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28"/>
            <p:cNvSpPr txBox="1"/>
            <p:nvPr/>
          </p:nvSpPr>
          <p:spPr>
            <a:xfrm>
              <a:off x="0" y="-19050"/>
              <a:ext cx="5677297" cy="728663"/>
            </a:xfrm>
            <a:prstGeom prst="rect">
              <a:avLst/>
            </a:prstGeom>
            <a:noFill/>
            <a:ln>
              <a:noFill/>
            </a:ln>
          </p:spPr>
          <p:txBody>
            <a:bodyPr anchorCtr="0" anchor="t" bIns="0" lIns="0" spcFirstLastPara="1" rIns="0" wrap="square" tIns="0">
              <a:noAutofit/>
            </a:bodyPr>
            <a:lstStyle/>
            <a:p>
              <a:pPr indent="0" lvl="0" marL="0" marR="0" rtl="0" algn="l">
                <a:lnSpc>
                  <a:spcPct val="126419"/>
                </a:lnSpc>
                <a:spcBef>
                  <a:spcPts val="0"/>
                </a:spcBef>
                <a:spcAft>
                  <a:spcPts val="0"/>
                </a:spcAft>
                <a:buNone/>
              </a:pPr>
              <a:r>
                <a:rPr b="1" lang="en-US" sz="3312">
                  <a:solidFill>
                    <a:srgbClr val="7068F4"/>
                  </a:solidFill>
                  <a:latin typeface="Barlow"/>
                  <a:ea typeface="Barlow"/>
                  <a:cs typeface="Barlow"/>
                  <a:sym typeface="Barlow"/>
                </a:rPr>
                <a:t>User-</a:t>
              </a:r>
              <a:r>
                <a:rPr b="1" lang="en-US" sz="3312">
                  <a:solidFill>
                    <a:srgbClr val="7068F4"/>
                  </a:solidFill>
                  <a:latin typeface="Barlow"/>
                  <a:ea typeface="Barlow"/>
                  <a:cs typeface="Barlow"/>
                  <a:sym typeface="Barlow"/>
                </a:rPr>
                <a:t>Friendly</a:t>
              </a:r>
              <a:r>
                <a:rPr b="1" lang="en-US" sz="3312">
                  <a:solidFill>
                    <a:srgbClr val="7068F4"/>
                  </a:solidFill>
                  <a:latin typeface="Barlow"/>
                  <a:ea typeface="Barlow"/>
                  <a:cs typeface="Barlow"/>
                  <a:sym typeface="Barlow"/>
                </a:rPr>
                <a:t> UI</a:t>
              </a:r>
              <a:endParaRPr/>
            </a:p>
          </p:txBody>
        </p:sp>
      </p:grpSp>
      <p:sp>
        <p:nvSpPr>
          <p:cNvPr descr="preencoded.png" id="546" name="Google Shape;546;p28"/>
          <p:cNvSpPr/>
          <p:nvPr/>
        </p:nvSpPr>
        <p:spPr>
          <a:xfrm>
            <a:off x="871240" y="1540222"/>
            <a:ext cx="16545520" cy="8851850"/>
          </a:xfrm>
          <a:custGeom>
            <a:rect b="b" l="l" r="r" t="t"/>
            <a:pathLst>
              <a:path extrusionOk="0" h="8851850" w="16545520">
                <a:moveTo>
                  <a:pt x="0" y="0"/>
                </a:moveTo>
                <a:lnTo>
                  <a:pt x="16545520" y="0"/>
                </a:lnTo>
                <a:lnTo>
                  <a:pt x="16545520" y="8851850"/>
                </a:lnTo>
                <a:lnTo>
                  <a:pt x="0" y="8851850"/>
                </a:lnTo>
                <a:lnTo>
                  <a:pt x="0" y="0"/>
                </a:lnTo>
                <a:close/>
              </a:path>
            </a:pathLst>
          </a:custGeom>
          <a:blipFill rotWithShape="1">
            <a:blip r:embed="rId4">
              <a:alphaModFix/>
            </a:blip>
            <a:stretch>
              <a:fillRect b="0" l="-14" r="-1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54" name="Shape 554"/>
        <p:cNvGrpSpPr/>
        <p:nvPr/>
      </p:nvGrpSpPr>
      <p:grpSpPr>
        <a:xfrm>
          <a:off x="0" y="0"/>
          <a:ext cx="0" cy="0"/>
          <a:chOff x="0" y="0"/>
          <a:chExt cx="0" cy="0"/>
        </a:xfrm>
      </p:grpSpPr>
      <p:sp>
        <p:nvSpPr>
          <p:cNvPr descr="preencoded.png" id="555" name="Google Shape;555;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29"/>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57" name="Google Shape;557;p29"/>
          <p:cNvGrpSpPr/>
          <p:nvPr/>
        </p:nvGrpSpPr>
        <p:grpSpPr>
          <a:xfrm>
            <a:off x="947886" y="2264609"/>
            <a:ext cx="16703075" cy="3043646"/>
            <a:chOff x="0" y="-2676867"/>
            <a:chExt cx="22270767" cy="4058193"/>
          </a:xfrm>
        </p:grpSpPr>
        <p:sp>
          <p:nvSpPr>
            <p:cNvPr id="558" name="Google Shape;558;p29"/>
            <p:cNvSpPr/>
            <p:nvPr/>
          </p:nvSpPr>
          <p:spPr>
            <a:xfrm>
              <a:off x="0" y="0"/>
              <a:ext cx="21748552" cy="1381326"/>
            </a:xfrm>
            <a:custGeom>
              <a:rect b="b" l="l" r="r" t="t"/>
              <a:pathLst>
                <a:path extrusionOk="0" h="1381326" w="21748552">
                  <a:moveTo>
                    <a:pt x="0" y="0"/>
                  </a:moveTo>
                  <a:lnTo>
                    <a:pt x="21748552" y="0"/>
                  </a:lnTo>
                  <a:lnTo>
                    <a:pt x="21748552" y="1381326"/>
                  </a:lnTo>
                  <a:lnTo>
                    <a:pt x="0" y="1381326"/>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29"/>
            <p:cNvSpPr txBox="1"/>
            <p:nvPr/>
          </p:nvSpPr>
          <p:spPr>
            <a:xfrm>
              <a:off x="522267" y="-2676867"/>
              <a:ext cx="21748500" cy="1419300"/>
            </a:xfrm>
            <a:prstGeom prst="rect">
              <a:avLst/>
            </a:prstGeom>
            <a:noFill/>
            <a:ln>
              <a:noFill/>
            </a:ln>
          </p:spPr>
          <p:txBody>
            <a:bodyPr anchorCtr="0" anchor="t" bIns="0" lIns="0" spcFirstLastPara="1" rIns="0" wrap="square" tIns="0">
              <a:noAutofit/>
            </a:bodyPr>
            <a:lstStyle/>
            <a:p>
              <a:pPr indent="0" lvl="0" marL="0" marR="0" rtl="0" algn="l">
                <a:lnSpc>
                  <a:spcPct val="125854"/>
                </a:lnSpc>
                <a:spcBef>
                  <a:spcPts val="0"/>
                </a:spcBef>
                <a:spcAft>
                  <a:spcPts val="0"/>
                </a:spcAft>
                <a:buNone/>
              </a:pPr>
              <a:r>
                <a:rPr b="1" lang="en-US" sz="5562">
                  <a:solidFill>
                    <a:srgbClr val="7068F4"/>
                  </a:solidFill>
                  <a:latin typeface="Barlow"/>
                  <a:ea typeface="Barlow"/>
                  <a:cs typeface="Barlow"/>
                  <a:sym typeface="Barlow"/>
                </a:rPr>
                <a:t>Thank You for Your Listening</a:t>
              </a:r>
              <a:endParaRPr/>
            </a:p>
          </p:txBody>
        </p:sp>
      </p:grpSp>
      <p:grpSp>
        <p:nvGrpSpPr>
          <p:cNvPr id="560" name="Google Shape;560;p29"/>
          <p:cNvGrpSpPr/>
          <p:nvPr/>
        </p:nvGrpSpPr>
        <p:grpSpPr>
          <a:xfrm>
            <a:off x="1566336" y="3553092"/>
            <a:ext cx="3563391" cy="2708875"/>
            <a:chOff x="0" y="-3018108"/>
            <a:chExt cx="4751188" cy="3611833"/>
          </a:xfrm>
        </p:grpSpPr>
        <p:sp>
          <p:nvSpPr>
            <p:cNvPr id="561" name="Google Shape;561;p29"/>
            <p:cNvSpPr/>
            <p:nvPr/>
          </p:nvSpPr>
          <p:spPr>
            <a:xfrm>
              <a:off x="0" y="0"/>
              <a:ext cx="4751188" cy="593725"/>
            </a:xfrm>
            <a:custGeom>
              <a:rect b="b" l="l" r="r" t="t"/>
              <a:pathLst>
                <a:path extrusionOk="0" h="593725" w="4751188">
                  <a:moveTo>
                    <a:pt x="0" y="0"/>
                  </a:moveTo>
                  <a:lnTo>
                    <a:pt x="4751188" y="0"/>
                  </a:lnTo>
                  <a:lnTo>
                    <a:pt x="475118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29"/>
            <p:cNvSpPr txBox="1"/>
            <p:nvPr/>
          </p:nvSpPr>
          <p:spPr>
            <a:xfrm>
              <a:off x="50" y="-3018108"/>
              <a:ext cx="4751100" cy="6222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7068F4"/>
                  </a:solidFill>
                  <a:latin typeface="Barlow"/>
                  <a:ea typeface="Barlow"/>
                  <a:cs typeface="Barlow"/>
                  <a:sym typeface="Barlow"/>
                </a:rPr>
                <a:t>Q&amp;A Session</a:t>
              </a:r>
              <a:endParaRPr/>
            </a:p>
          </p:txBody>
        </p:sp>
      </p:grpSp>
      <p:sp>
        <p:nvSpPr>
          <p:cNvPr id="563" name="Google Shape;563;p29"/>
          <p:cNvSpPr txBox="1"/>
          <p:nvPr/>
        </p:nvSpPr>
        <p:spPr>
          <a:xfrm>
            <a:off x="947875" y="7165600"/>
            <a:ext cx="13379400" cy="19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Live Site:  </a:t>
            </a:r>
            <a:r>
              <a:rPr lang="en-US" sz="3200" u="sng">
                <a:solidFill>
                  <a:schemeClr val="hlink"/>
                </a:solidFill>
                <a:latin typeface="Calibri"/>
                <a:ea typeface="Calibri"/>
                <a:cs typeface="Calibri"/>
                <a:sym typeface="Calibri"/>
                <a:hlinkClick r:id="rId4"/>
              </a:rPr>
              <a:t>https://bestelectronics4u-frontend.onrender.com/</a:t>
            </a:r>
            <a:endParaRPr sz="3200">
              <a:solidFill>
                <a:schemeClr val="dk1"/>
              </a:solidFill>
              <a:latin typeface="Calibri"/>
              <a:ea typeface="Calibri"/>
              <a:cs typeface="Calibri"/>
              <a:sym typeface="Calibri"/>
            </a:endParaRPr>
          </a:p>
        </p:txBody>
      </p:sp>
      <p:pic>
        <p:nvPicPr>
          <p:cNvPr id="564" name="Google Shape;564;p29" title="Screenshot 2025-05-13 at 9.34.10 PM.png"/>
          <p:cNvPicPr preferRelativeResize="0"/>
          <p:nvPr/>
        </p:nvPicPr>
        <p:blipFill>
          <a:blip r:embed="rId5">
            <a:alphaModFix/>
          </a:blip>
          <a:stretch>
            <a:fillRect/>
          </a:stretch>
        </p:blipFill>
        <p:spPr>
          <a:xfrm>
            <a:off x="15903907" y="8021875"/>
            <a:ext cx="2047216" cy="1979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1" name="Shape 111"/>
        <p:cNvGrpSpPr/>
        <p:nvPr/>
      </p:nvGrpSpPr>
      <p:grpSpPr>
        <a:xfrm>
          <a:off x="0" y="0"/>
          <a:ext cx="0" cy="0"/>
          <a:chOff x="0" y="0"/>
          <a:chExt cx="0" cy="0"/>
        </a:xfrm>
      </p:grpSpPr>
      <p:sp>
        <p:nvSpPr>
          <p:cNvPr descr="preencoded.png" id="112" name="Google Shape;112;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58776"/>
              </a:lnSpc>
              <a:spcBef>
                <a:spcPts val="0"/>
              </a:spcBef>
              <a:spcAft>
                <a:spcPts val="0"/>
              </a:spcAft>
              <a:buNone/>
            </a:pPr>
            <a:r>
              <a:t/>
            </a:r>
            <a:endParaRPr sz="2125">
              <a:solidFill>
                <a:srgbClr val="272525"/>
              </a:solidFill>
              <a:latin typeface="Montserrat"/>
              <a:ea typeface="Montserrat"/>
              <a:cs typeface="Montserrat"/>
              <a:sym typeface="Montserrat"/>
            </a:endParaRPr>
          </a:p>
        </p:txBody>
      </p:sp>
      <p:sp>
        <p:nvSpPr>
          <p:cNvPr id="113" name="Google Shape;113;p14"/>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EEEFF5"/>
          </a:solidFill>
          <a:ln>
            <a:noFill/>
          </a:ln>
        </p:spPr>
        <p:txBody>
          <a:bodyPr anchorCtr="0" anchor="t" bIns="45700" lIns="91425" spcFirstLastPara="1" rIns="91425" wrap="square" tIns="45700">
            <a:noAutofit/>
          </a:bodyPr>
          <a:lstStyle/>
          <a:p>
            <a:pPr indent="0" lvl="0" marL="0" marR="0" rtl="0" algn="l">
              <a:lnSpc>
                <a:spcPct val="158776"/>
              </a:lnSpc>
              <a:spcBef>
                <a:spcPts val="0"/>
              </a:spcBef>
              <a:spcAft>
                <a:spcPts val="0"/>
              </a:spcAft>
              <a:buNone/>
            </a:pPr>
            <a:r>
              <a:t/>
            </a:r>
            <a:endParaRPr sz="2125">
              <a:solidFill>
                <a:srgbClr val="272525"/>
              </a:solidFill>
              <a:latin typeface="Montserrat"/>
              <a:ea typeface="Montserrat"/>
              <a:cs typeface="Montserrat"/>
              <a:sym typeface="Montserrat"/>
            </a:endParaRPr>
          </a:p>
        </p:txBody>
      </p:sp>
      <p:grpSp>
        <p:nvGrpSpPr>
          <p:cNvPr id="114" name="Google Shape;114;p14"/>
          <p:cNvGrpSpPr/>
          <p:nvPr/>
        </p:nvGrpSpPr>
        <p:grpSpPr>
          <a:xfrm>
            <a:off x="947886" y="788937"/>
            <a:ext cx="7423845" cy="919460"/>
            <a:chOff x="0" y="-38100"/>
            <a:chExt cx="9898460" cy="1225947"/>
          </a:xfrm>
        </p:grpSpPr>
        <p:sp>
          <p:nvSpPr>
            <p:cNvPr id="115" name="Google Shape;115;p14"/>
            <p:cNvSpPr/>
            <p:nvPr/>
          </p:nvSpPr>
          <p:spPr>
            <a:xfrm>
              <a:off x="0" y="0"/>
              <a:ext cx="9898460" cy="1187847"/>
            </a:xfrm>
            <a:custGeom>
              <a:rect b="b" l="l" r="r" t="t"/>
              <a:pathLst>
                <a:path extrusionOk="0" h="1187847" w="9898460">
                  <a:moveTo>
                    <a:pt x="0" y="0"/>
                  </a:moveTo>
                  <a:lnTo>
                    <a:pt x="9898460" y="0"/>
                  </a:lnTo>
                  <a:lnTo>
                    <a:pt x="9898460" y="1187847"/>
                  </a:lnTo>
                  <a:lnTo>
                    <a:pt x="0" y="11878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4"/>
            <p:cNvSpPr txBox="1"/>
            <p:nvPr/>
          </p:nvSpPr>
          <p:spPr>
            <a:xfrm>
              <a:off x="0" y="-38100"/>
              <a:ext cx="9898460" cy="1225947"/>
            </a:xfrm>
            <a:prstGeom prst="rect">
              <a:avLst/>
            </a:prstGeom>
            <a:noFill/>
            <a:ln>
              <a:noFill/>
            </a:ln>
          </p:spPr>
          <p:txBody>
            <a:bodyPr anchorCtr="0" anchor="t" bIns="0" lIns="0" spcFirstLastPara="1" rIns="0" wrap="square" tIns="0">
              <a:noAutofit/>
            </a:bodyPr>
            <a:lstStyle/>
            <a:p>
              <a:pPr indent="0" lvl="0" marL="0" marR="0" rtl="0" algn="l">
                <a:lnSpc>
                  <a:spcPct val="125854"/>
                </a:lnSpc>
                <a:spcBef>
                  <a:spcPts val="0"/>
                </a:spcBef>
                <a:spcAft>
                  <a:spcPts val="0"/>
                </a:spcAft>
                <a:buNone/>
              </a:pPr>
              <a:r>
                <a:rPr b="1" lang="en-US" sz="5562">
                  <a:solidFill>
                    <a:srgbClr val="7068F4"/>
                  </a:solidFill>
                  <a:latin typeface="Barlow"/>
                  <a:ea typeface="Barlow"/>
                  <a:cs typeface="Barlow"/>
                  <a:sym typeface="Barlow"/>
                </a:rPr>
                <a:t>Business Idea Overview</a:t>
              </a:r>
              <a:endParaRPr/>
            </a:p>
          </p:txBody>
        </p:sp>
      </p:grpSp>
      <p:grpSp>
        <p:nvGrpSpPr>
          <p:cNvPr id="117" name="Google Shape;117;p14"/>
          <p:cNvGrpSpPr/>
          <p:nvPr/>
        </p:nvGrpSpPr>
        <p:grpSpPr>
          <a:xfrm>
            <a:off x="947875" y="1763901"/>
            <a:ext cx="16392239" cy="1779748"/>
            <a:chOff x="-15" y="-648112"/>
            <a:chExt cx="21856318" cy="2373000"/>
          </a:xfrm>
        </p:grpSpPr>
        <p:sp>
          <p:nvSpPr>
            <p:cNvPr id="118" name="Google Shape;118;p14"/>
            <p:cNvSpPr/>
            <p:nvPr/>
          </p:nvSpPr>
          <p:spPr>
            <a:xfrm>
              <a:off x="0" y="0"/>
              <a:ext cx="21856303" cy="577850"/>
            </a:xfrm>
            <a:custGeom>
              <a:rect b="b" l="l" r="r" t="t"/>
              <a:pathLst>
                <a:path extrusionOk="0" h="577850" w="21856303">
                  <a:moveTo>
                    <a:pt x="0" y="0"/>
                  </a:moveTo>
                  <a:lnTo>
                    <a:pt x="21856303" y="0"/>
                  </a:lnTo>
                  <a:lnTo>
                    <a:pt x="21856303" y="577850"/>
                  </a:lnTo>
                  <a:lnTo>
                    <a:pt x="0" y="5778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4"/>
            <p:cNvSpPr txBox="1"/>
            <p:nvPr/>
          </p:nvSpPr>
          <p:spPr>
            <a:xfrm>
              <a:off x="-15" y="-648112"/>
              <a:ext cx="21856200" cy="2373000"/>
            </a:xfrm>
            <a:prstGeom prst="rect">
              <a:avLst/>
            </a:prstGeom>
            <a:noFill/>
            <a:ln>
              <a:noFill/>
            </a:ln>
          </p:spPr>
          <p:txBody>
            <a:bodyPr anchorCtr="0" anchor="t" bIns="0" lIns="0" spcFirstLastPara="1" rIns="0" wrap="square" tIns="0">
              <a:noAutofit/>
            </a:bodyPr>
            <a:lstStyle/>
            <a:p>
              <a:pPr indent="0" lvl="0" marL="0" marR="0" rtl="0" algn="l">
                <a:lnSpc>
                  <a:spcPct val="158776"/>
                </a:lnSpc>
                <a:spcBef>
                  <a:spcPts val="0"/>
                </a:spcBef>
                <a:spcAft>
                  <a:spcPts val="0"/>
                </a:spcAft>
                <a:buClr>
                  <a:srgbClr val="000000"/>
                </a:buClr>
                <a:buFont typeface="Arial"/>
                <a:buNone/>
              </a:pPr>
              <a:r>
                <a:rPr lang="en-US" sz="2125">
                  <a:solidFill>
                    <a:srgbClr val="272525"/>
                  </a:solidFill>
                  <a:latin typeface="Montserrat"/>
                  <a:ea typeface="Montserrat"/>
                  <a:cs typeface="Montserrat"/>
                  <a:sym typeface="Montserrat"/>
                </a:rPr>
                <a:t>BestElectronics4U is a dynamic comparison and marketplace platform for electronics shoppers. The website allow users to compare electronic products across different platforms— pricing, and reviews—to make smarter buying decisions. In addition to helping consumers find the best deals, BestElectronics4U also enables vendors to upload and manage their own products, offering a platform for showcasing their latest electronic deals.</a:t>
              </a:r>
              <a:endParaRPr sz="2125">
                <a:solidFill>
                  <a:srgbClr val="272525"/>
                </a:solidFill>
                <a:latin typeface="Montserrat"/>
                <a:ea typeface="Montserrat"/>
                <a:cs typeface="Montserrat"/>
                <a:sym typeface="Montserrat"/>
              </a:endParaRPr>
            </a:p>
            <a:p>
              <a:pPr indent="0" lvl="0" marL="0" marR="0" rtl="0" algn="l">
                <a:lnSpc>
                  <a:spcPct val="158776"/>
                </a:lnSpc>
                <a:spcBef>
                  <a:spcPts val="0"/>
                </a:spcBef>
                <a:spcAft>
                  <a:spcPts val="0"/>
                </a:spcAft>
                <a:buNone/>
              </a:pPr>
              <a:r>
                <a:t/>
              </a:r>
              <a:endParaRPr sz="2125">
                <a:solidFill>
                  <a:srgbClr val="272525"/>
                </a:solidFill>
                <a:latin typeface="Montserrat"/>
                <a:ea typeface="Montserrat"/>
                <a:cs typeface="Montserrat"/>
                <a:sym typeface="Montserrat"/>
              </a:endParaRPr>
            </a:p>
          </p:txBody>
        </p:sp>
      </p:grpSp>
      <p:sp>
        <p:nvSpPr>
          <p:cNvPr id="120" name="Google Shape;120;p14"/>
          <p:cNvSpPr txBox="1"/>
          <p:nvPr/>
        </p:nvSpPr>
        <p:spPr>
          <a:xfrm>
            <a:off x="947924" y="4052028"/>
            <a:ext cx="3563325" cy="46665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7068F4"/>
                </a:solidFill>
                <a:latin typeface="Barlow"/>
                <a:ea typeface="Barlow"/>
                <a:cs typeface="Barlow"/>
                <a:sym typeface="Barlow"/>
              </a:rPr>
              <a:t>Profit Model</a:t>
            </a:r>
            <a:endParaRPr/>
          </a:p>
        </p:txBody>
      </p:sp>
      <p:grpSp>
        <p:nvGrpSpPr>
          <p:cNvPr id="121" name="Google Shape;121;p14"/>
          <p:cNvGrpSpPr/>
          <p:nvPr/>
        </p:nvGrpSpPr>
        <p:grpSpPr>
          <a:xfrm>
            <a:off x="947886" y="4346644"/>
            <a:ext cx="16392227" cy="1206200"/>
            <a:chOff x="0" y="0"/>
            <a:chExt cx="21856303" cy="1608267"/>
          </a:xfrm>
        </p:grpSpPr>
        <p:sp>
          <p:nvSpPr>
            <p:cNvPr id="122" name="Google Shape;122;p14"/>
            <p:cNvSpPr/>
            <p:nvPr/>
          </p:nvSpPr>
          <p:spPr>
            <a:xfrm>
              <a:off x="0" y="0"/>
              <a:ext cx="21856303" cy="1155700"/>
            </a:xfrm>
            <a:custGeom>
              <a:rect b="b" l="l" r="r" t="t"/>
              <a:pathLst>
                <a:path extrusionOk="0" h="1155700" w="21856303">
                  <a:moveTo>
                    <a:pt x="0" y="0"/>
                  </a:moveTo>
                  <a:lnTo>
                    <a:pt x="21856303" y="0"/>
                  </a:lnTo>
                  <a:lnTo>
                    <a:pt x="21856303" y="1155700"/>
                  </a:lnTo>
                  <a:lnTo>
                    <a:pt x="0" y="115570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4"/>
            <p:cNvSpPr txBox="1"/>
            <p:nvPr/>
          </p:nvSpPr>
          <p:spPr>
            <a:xfrm>
              <a:off x="67" y="376467"/>
              <a:ext cx="21856200" cy="1231800"/>
            </a:xfrm>
            <a:prstGeom prst="rect">
              <a:avLst/>
            </a:prstGeom>
            <a:noFill/>
            <a:ln>
              <a:noFill/>
            </a:ln>
          </p:spPr>
          <p:txBody>
            <a:bodyPr anchorCtr="0" anchor="t" bIns="0" lIns="0" spcFirstLastPara="1" rIns="0" wrap="square" tIns="0">
              <a:noAutofit/>
            </a:bodyPr>
            <a:lstStyle/>
            <a:p>
              <a:pPr indent="0" lvl="0" marL="0" marR="0" rtl="0" algn="l">
                <a:lnSpc>
                  <a:spcPct val="158776"/>
                </a:lnSpc>
                <a:spcBef>
                  <a:spcPts val="0"/>
                </a:spcBef>
                <a:spcAft>
                  <a:spcPts val="0"/>
                </a:spcAft>
                <a:buNone/>
              </a:pPr>
              <a:r>
                <a:rPr lang="en-US" sz="2125">
                  <a:solidFill>
                    <a:srgbClr val="272525"/>
                  </a:solidFill>
                  <a:latin typeface="Montserrat"/>
                  <a:ea typeface="Montserrat"/>
                  <a:cs typeface="Montserrat"/>
                  <a:sym typeface="Montserrat"/>
                </a:rPr>
                <a:t>Subscription plans to access the BestElectronics4U Marketplace, which includes monthly and lifelong subscriptions</a:t>
              </a:r>
              <a:endParaRPr/>
            </a:p>
          </p:txBody>
        </p:sp>
      </p:grpSp>
      <p:sp>
        <p:nvSpPr>
          <p:cNvPr descr="preencoded.png" id="124" name="Google Shape;124;p14"/>
          <p:cNvSpPr/>
          <p:nvPr/>
        </p:nvSpPr>
        <p:spPr>
          <a:xfrm>
            <a:off x="3724175" y="5027075"/>
            <a:ext cx="10285772" cy="4913156"/>
          </a:xfrm>
          <a:custGeom>
            <a:rect b="b" l="l" r="r" t="t"/>
            <a:pathLst>
              <a:path extrusionOk="0" h="4876582" w="9795973">
                <a:moveTo>
                  <a:pt x="0" y="0"/>
                </a:moveTo>
                <a:lnTo>
                  <a:pt x="9795973" y="0"/>
                </a:lnTo>
                <a:lnTo>
                  <a:pt x="9795973" y="4876582"/>
                </a:lnTo>
                <a:lnTo>
                  <a:pt x="0" y="4876582"/>
                </a:lnTo>
                <a:lnTo>
                  <a:pt x="0" y="0"/>
                </a:lnTo>
                <a:close/>
              </a:path>
            </a:pathLst>
          </a:custGeom>
          <a:blipFill rotWithShape="1">
            <a:blip r:embed="rId4">
              <a:alphaModFix/>
            </a:blip>
            <a:stretch>
              <a:fillRect b="0" l="-52" r="-5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2" name="Shape 132"/>
        <p:cNvGrpSpPr/>
        <p:nvPr/>
      </p:nvGrpSpPr>
      <p:grpSpPr>
        <a:xfrm>
          <a:off x="0" y="0"/>
          <a:ext cx="0" cy="0"/>
          <a:chOff x="0" y="0"/>
          <a:chExt cx="0" cy="0"/>
        </a:xfrm>
      </p:grpSpPr>
      <p:sp>
        <p:nvSpPr>
          <p:cNvPr descr="preencoded.png" id="133" name="Google Shape;133;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15"/>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5" name="Google Shape;135;p15"/>
          <p:cNvGrpSpPr/>
          <p:nvPr/>
        </p:nvGrpSpPr>
        <p:grpSpPr>
          <a:xfrm>
            <a:off x="947886" y="1958280"/>
            <a:ext cx="7126932" cy="919460"/>
            <a:chOff x="0" y="-38100"/>
            <a:chExt cx="9502577" cy="1225947"/>
          </a:xfrm>
        </p:grpSpPr>
        <p:sp>
          <p:nvSpPr>
            <p:cNvPr id="136" name="Google Shape;136;p15"/>
            <p:cNvSpPr/>
            <p:nvPr/>
          </p:nvSpPr>
          <p:spPr>
            <a:xfrm>
              <a:off x="0" y="0"/>
              <a:ext cx="9502577" cy="1187847"/>
            </a:xfrm>
            <a:custGeom>
              <a:rect b="b" l="l" r="r" t="t"/>
              <a:pathLst>
                <a:path extrusionOk="0" h="1187847" w="9502577">
                  <a:moveTo>
                    <a:pt x="0" y="0"/>
                  </a:moveTo>
                  <a:lnTo>
                    <a:pt x="9502577" y="0"/>
                  </a:lnTo>
                  <a:lnTo>
                    <a:pt x="9502577" y="1187847"/>
                  </a:lnTo>
                  <a:lnTo>
                    <a:pt x="0" y="11878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15"/>
            <p:cNvSpPr txBox="1"/>
            <p:nvPr/>
          </p:nvSpPr>
          <p:spPr>
            <a:xfrm>
              <a:off x="0" y="-38100"/>
              <a:ext cx="9502577" cy="1225947"/>
            </a:xfrm>
            <a:prstGeom prst="rect">
              <a:avLst/>
            </a:prstGeom>
            <a:noFill/>
            <a:ln>
              <a:noFill/>
            </a:ln>
          </p:spPr>
          <p:txBody>
            <a:bodyPr anchorCtr="0" anchor="t" bIns="0" lIns="0" spcFirstLastPara="1" rIns="0" wrap="square" tIns="0">
              <a:noAutofit/>
            </a:bodyPr>
            <a:lstStyle/>
            <a:p>
              <a:pPr indent="0" lvl="0" marL="0" marR="0" rtl="0" algn="l">
                <a:lnSpc>
                  <a:spcPct val="125854"/>
                </a:lnSpc>
                <a:spcBef>
                  <a:spcPts val="0"/>
                </a:spcBef>
                <a:spcAft>
                  <a:spcPts val="0"/>
                </a:spcAft>
                <a:buNone/>
              </a:pPr>
              <a:r>
                <a:rPr b="1" lang="en-US" sz="5562">
                  <a:solidFill>
                    <a:srgbClr val="7068F4"/>
                  </a:solidFill>
                  <a:latin typeface="Barlow"/>
                  <a:ea typeface="Barlow"/>
                  <a:cs typeface="Barlow"/>
                  <a:sym typeface="Barlow"/>
                </a:rPr>
                <a:t>Tech Stack &amp; Tools</a:t>
              </a:r>
              <a:endParaRPr/>
            </a:p>
          </p:txBody>
        </p:sp>
      </p:grpSp>
      <p:grpSp>
        <p:nvGrpSpPr>
          <p:cNvPr id="138" name="Google Shape;138;p15"/>
          <p:cNvGrpSpPr/>
          <p:nvPr/>
        </p:nvGrpSpPr>
        <p:grpSpPr>
          <a:xfrm>
            <a:off x="947886" y="6885534"/>
            <a:ext cx="3563391" cy="466725"/>
            <a:chOff x="0" y="-28575"/>
            <a:chExt cx="4751188" cy="622300"/>
          </a:xfrm>
        </p:grpSpPr>
        <p:sp>
          <p:nvSpPr>
            <p:cNvPr id="139" name="Google Shape;139;p15"/>
            <p:cNvSpPr/>
            <p:nvPr/>
          </p:nvSpPr>
          <p:spPr>
            <a:xfrm>
              <a:off x="0" y="0"/>
              <a:ext cx="4751188" cy="593725"/>
            </a:xfrm>
            <a:custGeom>
              <a:rect b="b" l="l" r="r" t="t"/>
              <a:pathLst>
                <a:path extrusionOk="0" h="593725" w="4751188">
                  <a:moveTo>
                    <a:pt x="0" y="0"/>
                  </a:moveTo>
                  <a:lnTo>
                    <a:pt x="4751188" y="0"/>
                  </a:lnTo>
                  <a:lnTo>
                    <a:pt x="475118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15"/>
            <p:cNvSpPr txBox="1"/>
            <p:nvPr/>
          </p:nvSpPr>
          <p:spPr>
            <a:xfrm>
              <a:off x="0" y="-28575"/>
              <a:ext cx="4751188" cy="6223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7068F4"/>
                  </a:solidFill>
                  <a:latin typeface="Barlow"/>
                  <a:ea typeface="Barlow"/>
                  <a:cs typeface="Barlow"/>
                  <a:sym typeface="Barlow"/>
                </a:rPr>
                <a:t>Backend Technologies</a:t>
              </a:r>
              <a:endParaRPr/>
            </a:p>
          </p:txBody>
        </p:sp>
      </p:grpSp>
      <p:grpSp>
        <p:nvGrpSpPr>
          <p:cNvPr id="141" name="Google Shape;141;p15"/>
          <p:cNvGrpSpPr/>
          <p:nvPr/>
        </p:nvGrpSpPr>
        <p:grpSpPr>
          <a:xfrm>
            <a:off x="947886" y="7565826"/>
            <a:ext cx="5022949" cy="490538"/>
            <a:chOff x="0" y="-76200"/>
            <a:chExt cx="6697265" cy="654050"/>
          </a:xfrm>
        </p:grpSpPr>
        <p:sp>
          <p:nvSpPr>
            <p:cNvPr id="142" name="Google Shape;142;p15"/>
            <p:cNvSpPr/>
            <p:nvPr/>
          </p:nvSpPr>
          <p:spPr>
            <a:xfrm>
              <a:off x="0" y="0"/>
              <a:ext cx="6697265" cy="577850"/>
            </a:xfrm>
            <a:custGeom>
              <a:rect b="b" l="l" r="r" t="t"/>
              <a:pathLst>
                <a:path extrusionOk="0" h="577850" w="6697265">
                  <a:moveTo>
                    <a:pt x="0" y="0"/>
                  </a:moveTo>
                  <a:lnTo>
                    <a:pt x="6697265" y="0"/>
                  </a:lnTo>
                  <a:lnTo>
                    <a:pt x="6697265" y="577850"/>
                  </a:lnTo>
                  <a:lnTo>
                    <a:pt x="0" y="5778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5"/>
            <p:cNvSpPr txBox="1"/>
            <p:nvPr/>
          </p:nvSpPr>
          <p:spPr>
            <a:xfrm>
              <a:off x="0" y="-76200"/>
              <a:ext cx="6697265" cy="654050"/>
            </a:xfrm>
            <a:prstGeom prst="rect">
              <a:avLst/>
            </a:prstGeom>
            <a:noFill/>
            <a:ln>
              <a:noFill/>
            </a:ln>
          </p:spPr>
          <p:txBody>
            <a:bodyPr anchorCtr="0" anchor="t" bIns="0" lIns="0" spcFirstLastPara="1" rIns="0" wrap="square" tIns="0">
              <a:noAutofit/>
            </a:bodyPr>
            <a:lstStyle/>
            <a:p>
              <a:pPr indent="0" lvl="0" marL="0" marR="0" rtl="0" algn="l">
                <a:lnSpc>
                  <a:spcPct val="158776"/>
                </a:lnSpc>
                <a:spcBef>
                  <a:spcPts val="0"/>
                </a:spcBef>
                <a:spcAft>
                  <a:spcPts val="0"/>
                </a:spcAft>
                <a:buNone/>
              </a:pPr>
              <a:r>
                <a:rPr lang="en-US" sz="2125">
                  <a:solidFill>
                    <a:srgbClr val="272525"/>
                  </a:solidFill>
                  <a:latin typeface="Montserrat"/>
                  <a:ea typeface="Montserrat"/>
                  <a:cs typeface="Montserrat"/>
                  <a:sym typeface="Montserrat"/>
                </a:rPr>
                <a:t>Node.js | PostgreSQL</a:t>
              </a:r>
              <a:endParaRPr/>
            </a:p>
          </p:txBody>
        </p:sp>
      </p:grpSp>
      <p:grpSp>
        <p:nvGrpSpPr>
          <p:cNvPr id="144" name="Google Shape;144;p15"/>
          <p:cNvGrpSpPr/>
          <p:nvPr/>
        </p:nvGrpSpPr>
        <p:grpSpPr>
          <a:xfrm>
            <a:off x="6641158" y="6885534"/>
            <a:ext cx="3605361" cy="466725"/>
            <a:chOff x="0" y="-28575"/>
            <a:chExt cx="4807148" cy="622300"/>
          </a:xfrm>
        </p:grpSpPr>
        <p:sp>
          <p:nvSpPr>
            <p:cNvPr id="145" name="Google Shape;145;p15"/>
            <p:cNvSpPr/>
            <p:nvPr/>
          </p:nvSpPr>
          <p:spPr>
            <a:xfrm>
              <a:off x="0" y="0"/>
              <a:ext cx="4807148" cy="593725"/>
            </a:xfrm>
            <a:custGeom>
              <a:rect b="b" l="l" r="r" t="t"/>
              <a:pathLst>
                <a:path extrusionOk="0" h="593725" w="4807148">
                  <a:moveTo>
                    <a:pt x="0" y="0"/>
                  </a:moveTo>
                  <a:lnTo>
                    <a:pt x="4807148" y="0"/>
                  </a:lnTo>
                  <a:lnTo>
                    <a:pt x="480714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15"/>
            <p:cNvSpPr txBox="1"/>
            <p:nvPr/>
          </p:nvSpPr>
          <p:spPr>
            <a:xfrm>
              <a:off x="0" y="-28575"/>
              <a:ext cx="4807148" cy="6223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7068F4"/>
                  </a:solidFill>
                  <a:latin typeface="Barlow"/>
                  <a:ea typeface="Barlow"/>
                  <a:cs typeface="Barlow"/>
                  <a:sym typeface="Barlow"/>
                </a:rPr>
                <a:t>Frontend Technologies</a:t>
              </a:r>
              <a:endParaRPr/>
            </a:p>
          </p:txBody>
        </p:sp>
      </p:grpSp>
      <p:grpSp>
        <p:nvGrpSpPr>
          <p:cNvPr id="147" name="Google Shape;147;p15"/>
          <p:cNvGrpSpPr/>
          <p:nvPr/>
        </p:nvGrpSpPr>
        <p:grpSpPr>
          <a:xfrm>
            <a:off x="6641158" y="7565826"/>
            <a:ext cx="5022949" cy="490538"/>
            <a:chOff x="0" y="-76200"/>
            <a:chExt cx="6697265" cy="654050"/>
          </a:xfrm>
        </p:grpSpPr>
        <p:sp>
          <p:nvSpPr>
            <p:cNvPr id="148" name="Google Shape;148;p15"/>
            <p:cNvSpPr/>
            <p:nvPr/>
          </p:nvSpPr>
          <p:spPr>
            <a:xfrm>
              <a:off x="0" y="0"/>
              <a:ext cx="6697265" cy="577850"/>
            </a:xfrm>
            <a:custGeom>
              <a:rect b="b" l="l" r="r" t="t"/>
              <a:pathLst>
                <a:path extrusionOk="0" h="577850" w="6697265">
                  <a:moveTo>
                    <a:pt x="0" y="0"/>
                  </a:moveTo>
                  <a:lnTo>
                    <a:pt x="6697265" y="0"/>
                  </a:lnTo>
                  <a:lnTo>
                    <a:pt x="6697265" y="577850"/>
                  </a:lnTo>
                  <a:lnTo>
                    <a:pt x="0" y="5778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5"/>
            <p:cNvSpPr txBox="1"/>
            <p:nvPr/>
          </p:nvSpPr>
          <p:spPr>
            <a:xfrm>
              <a:off x="0" y="-76200"/>
              <a:ext cx="6697265" cy="654050"/>
            </a:xfrm>
            <a:prstGeom prst="rect">
              <a:avLst/>
            </a:prstGeom>
            <a:noFill/>
            <a:ln>
              <a:noFill/>
            </a:ln>
          </p:spPr>
          <p:txBody>
            <a:bodyPr anchorCtr="0" anchor="t" bIns="0" lIns="0" spcFirstLastPara="1" rIns="0" wrap="square" tIns="0">
              <a:noAutofit/>
            </a:bodyPr>
            <a:lstStyle/>
            <a:p>
              <a:pPr indent="0" lvl="0" marL="0" marR="0" rtl="0" algn="l">
                <a:lnSpc>
                  <a:spcPct val="158776"/>
                </a:lnSpc>
                <a:spcBef>
                  <a:spcPts val="0"/>
                </a:spcBef>
                <a:spcAft>
                  <a:spcPts val="0"/>
                </a:spcAft>
                <a:buNone/>
              </a:pPr>
              <a:r>
                <a:rPr lang="en-US" sz="2125">
                  <a:solidFill>
                    <a:srgbClr val="272525"/>
                  </a:solidFill>
                  <a:latin typeface="Montserrat"/>
                  <a:ea typeface="Montserrat"/>
                  <a:cs typeface="Montserrat"/>
                  <a:sym typeface="Montserrat"/>
                </a:rPr>
                <a:t>React.js | Tailwind CSS</a:t>
              </a:r>
              <a:endParaRPr/>
            </a:p>
          </p:txBody>
        </p:sp>
      </p:grpSp>
      <p:grpSp>
        <p:nvGrpSpPr>
          <p:cNvPr id="150" name="Google Shape;150;p15"/>
          <p:cNvGrpSpPr/>
          <p:nvPr/>
        </p:nvGrpSpPr>
        <p:grpSpPr>
          <a:xfrm>
            <a:off x="12334429" y="6885534"/>
            <a:ext cx="3563391" cy="466725"/>
            <a:chOff x="0" y="-28575"/>
            <a:chExt cx="4751188" cy="622300"/>
          </a:xfrm>
        </p:grpSpPr>
        <p:sp>
          <p:nvSpPr>
            <p:cNvPr id="151" name="Google Shape;151;p15"/>
            <p:cNvSpPr/>
            <p:nvPr/>
          </p:nvSpPr>
          <p:spPr>
            <a:xfrm>
              <a:off x="0" y="0"/>
              <a:ext cx="4751188" cy="593725"/>
            </a:xfrm>
            <a:custGeom>
              <a:rect b="b" l="l" r="r" t="t"/>
              <a:pathLst>
                <a:path extrusionOk="0" h="593725" w="4751188">
                  <a:moveTo>
                    <a:pt x="0" y="0"/>
                  </a:moveTo>
                  <a:lnTo>
                    <a:pt x="4751188" y="0"/>
                  </a:lnTo>
                  <a:lnTo>
                    <a:pt x="475118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15"/>
            <p:cNvSpPr txBox="1"/>
            <p:nvPr/>
          </p:nvSpPr>
          <p:spPr>
            <a:xfrm>
              <a:off x="0" y="-28575"/>
              <a:ext cx="4751188" cy="6223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7068F4"/>
                  </a:solidFill>
                  <a:latin typeface="Barlow"/>
                  <a:ea typeface="Barlow"/>
                  <a:cs typeface="Barlow"/>
                  <a:sym typeface="Barlow"/>
                </a:rPr>
                <a:t>Deployment</a:t>
              </a:r>
              <a:endParaRPr/>
            </a:p>
          </p:txBody>
        </p:sp>
      </p:grpSp>
      <p:grpSp>
        <p:nvGrpSpPr>
          <p:cNvPr id="153" name="Google Shape;153;p15"/>
          <p:cNvGrpSpPr/>
          <p:nvPr/>
        </p:nvGrpSpPr>
        <p:grpSpPr>
          <a:xfrm>
            <a:off x="12334429" y="7565826"/>
            <a:ext cx="5022949" cy="490538"/>
            <a:chOff x="0" y="-76200"/>
            <a:chExt cx="6697265" cy="654050"/>
          </a:xfrm>
        </p:grpSpPr>
        <p:sp>
          <p:nvSpPr>
            <p:cNvPr id="154" name="Google Shape;154;p15"/>
            <p:cNvSpPr/>
            <p:nvPr/>
          </p:nvSpPr>
          <p:spPr>
            <a:xfrm>
              <a:off x="0" y="0"/>
              <a:ext cx="6697265" cy="577850"/>
            </a:xfrm>
            <a:custGeom>
              <a:rect b="b" l="l" r="r" t="t"/>
              <a:pathLst>
                <a:path extrusionOk="0" h="577850" w="6697265">
                  <a:moveTo>
                    <a:pt x="0" y="0"/>
                  </a:moveTo>
                  <a:lnTo>
                    <a:pt x="6697265" y="0"/>
                  </a:lnTo>
                  <a:lnTo>
                    <a:pt x="6697265" y="577850"/>
                  </a:lnTo>
                  <a:lnTo>
                    <a:pt x="0" y="5778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15"/>
            <p:cNvSpPr txBox="1"/>
            <p:nvPr/>
          </p:nvSpPr>
          <p:spPr>
            <a:xfrm>
              <a:off x="0" y="-76200"/>
              <a:ext cx="6697265" cy="654050"/>
            </a:xfrm>
            <a:prstGeom prst="rect">
              <a:avLst/>
            </a:prstGeom>
            <a:noFill/>
            <a:ln>
              <a:noFill/>
            </a:ln>
          </p:spPr>
          <p:txBody>
            <a:bodyPr anchorCtr="0" anchor="t" bIns="0" lIns="0" spcFirstLastPara="1" rIns="0" wrap="square" tIns="0">
              <a:noAutofit/>
            </a:bodyPr>
            <a:lstStyle/>
            <a:p>
              <a:pPr indent="0" lvl="0" marL="0" marR="0" rtl="0" algn="l">
                <a:lnSpc>
                  <a:spcPct val="158776"/>
                </a:lnSpc>
                <a:spcBef>
                  <a:spcPts val="0"/>
                </a:spcBef>
                <a:spcAft>
                  <a:spcPts val="0"/>
                </a:spcAft>
                <a:buNone/>
              </a:pPr>
              <a:r>
                <a:rPr lang="en-US" sz="2125">
                  <a:solidFill>
                    <a:srgbClr val="272525"/>
                  </a:solidFill>
                  <a:latin typeface="Montserrat"/>
                  <a:ea typeface="Montserrat"/>
                  <a:cs typeface="Montserrat"/>
                  <a:sym typeface="Montserrat"/>
                </a:rPr>
                <a:t>Docker | Render | AWS</a:t>
              </a:r>
              <a:endParaRPr/>
            </a:p>
          </p:txBody>
        </p:sp>
      </p:grpSp>
      <p:sp>
        <p:nvSpPr>
          <p:cNvPr id="156" name="Google Shape;156;p15"/>
          <p:cNvSpPr/>
          <p:nvPr/>
        </p:nvSpPr>
        <p:spPr>
          <a:xfrm>
            <a:off x="6136240" y="4280540"/>
            <a:ext cx="1586154" cy="1586154"/>
          </a:xfrm>
          <a:custGeom>
            <a:rect b="b" l="l" r="r" t="t"/>
            <a:pathLst>
              <a:path extrusionOk="0" h="812800" w="812800">
                <a:moveTo>
                  <a:pt x="112262" y="0"/>
                </a:moveTo>
                <a:lnTo>
                  <a:pt x="700538" y="0"/>
                </a:lnTo>
                <a:cubicBezTo>
                  <a:pt x="762539" y="0"/>
                  <a:pt x="812800" y="50261"/>
                  <a:pt x="812800" y="112262"/>
                </a:cubicBezTo>
                <a:lnTo>
                  <a:pt x="812800" y="700538"/>
                </a:lnTo>
                <a:cubicBezTo>
                  <a:pt x="812800" y="762539"/>
                  <a:pt x="762539" y="812800"/>
                  <a:pt x="700538" y="812800"/>
                </a:cubicBezTo>
                <a:lnTo>
                  <a:pt x="112262" y="812800"/>
                </a:lnTo>
                <a:cubicBezTo>
                  <a:pt x="50261" y="812800"/>
                  <a:pt x="0" y="762539"/>
                  <a:pt x="0" y="700538"/>
                </a:cubicBezTo>
                <a:lnTo>
                  <a:pt x="0" y="112262"/>
                </a:lnTo>
                <a:cubicBezTo>
                  <a:pt x="0" y="50261"/>
                  <a:pt x="50261" y="0"/>
                  <a:pt x="112262" y="0"/>
                </a:cubicBezTo>
                <a:close/>
              </a:path>
            </a:pathLst>
          </a:custGeom>
          <a:blipFill rotWithShape="1">
            <a:blip r:embed="rId4">
              <a:alphaModFix/>
            </a:blip>
            <a:stretch>
              <a:fillRect b="0" l="-6131" r="-61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15"/>
          <p:cNvSpPr/>
          <p:nvPr/>
        </p:nvSpPr>
        <p:spPr>
          <a:xfrm>
            <a:off x="7927616" y="4255388"/>
            <a:ext cx="2653438" cy="1611305"/>
          </a:xfrm>
          <a:custGeom>
            <a:rect b="b" l="l" r="r" t="t"/>
            <a:pathLst>
              <a:path extrusionOk="0" h="812800" w="1338489">
                <a:moveTo>
                  <a:pt x="67107" y="0"/>
                </a:moveTo>
                <a:lnTo>
                  <a:pt x="1271382" y="0"/>
                </a:lnTo>
                <a:cubicBezTo>
                  <a:pt x="1289180" y="0"/>
                  <a:pt x="1306249" y="7070"/>
                  <a:pt x="1318834" y="19655"/>
                </a:cubicBezTo>
                <a:cubicBezTo>
                  <a:pt x="1331419" y="32240"/>
                  <a:pt x="1338489" y="49309"/>
                  <a:pt x="1338489" y="67107"/>
                </a:cubicBezTo>
                <a:lnTo>
                  <a:pt x="1338489" y="745693"/>
                </a:lnTo>
                <a:cubicBezTo>
                  <a:pt x="1338489" y="763491"/>
                  <a:pt x="1331419" y="780560"/>
                  <a:pt x="1318834" y="793145"/>
                </a:cubicBezTo>
                <a:cubicBezTo>
                  <a:pt x="1306249" y="805730"/>
                  <a:pt x="1289180" y="812800"/>
                  <a:pt x="1271382" y="812800"/>
                </a:cubicBezTo>
                <a:lnTo>
                  <a:pt x="67107" y="812800"/>
                </a:lnTo>
                <a:cubicBezTo>
                  <a:pt x="49309" y="812800"/>
                  <a:pt x="32240" y="805730"/>
                  <a:pt x="19655" y="793145"/>
                </a:cubicBezTo>
                <a:cubicBezTo>
                  <a:pt x="7070" y="780560"/>
                  <a:pt x="0" y="763491"/>
                  <a:pt x="0" y="745693"/>
                </a:cubicBezTo>
                <a:lnTo>
                  <a:pt x="0" y="67107"/>
                </a:lnTo>
                <a:cubicBezTo>
                  <a:pt x="0" y="49309"/>
                  <a:pt x="7070" y="32240"/>
                  <a:pt x="19655" y="19655"/>
                </a:cubicBezTo>
                <a:cubicBezTo>
                  <a:pt x="32240" y="7070"/>
                  <a:pt x="49309" y="0"/>
                  <a:pt x="67107" y="0"/>
                </a:cubicBezTo>
                <a:close/>
              </a:path>
            </a:pathLst>
          </a:custGeom>
          <a:blipFill rotWithShape="1">
            <a:blip r:embed="rId5">
              <a:alphaModFix/>
            </a:blip>
            <a:stretch>
              <a:fillRect b="0" l="-10504" r="-1050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15"/>
          <p:cNvSpPr/>
          <p:nvPr/>
        </p:nvSpPr>
        <p:spPr>
          <a:xfrm>
            <a:off x="11399336" y="4255388"/>
            <a:ext cx="1870185" cy="1611305"/>
          </a:xfrm>
          <a:custGeom>
            <a:rect b="b" l="l" r="r" t="t"/>
            <a:pathLst>
              <a:path extrusionOk="0" h="812800" w="943388">
                <a:moveTo>
                  <a:pt x="95212" y="0"/>
                </a:moveTo>
                <a:lnTo>
                  <a:pt x="848176" y="0"/>
                </a:lnTo>
                <a:cubicBezTo>
                  <a:pt x="900760" y="0"/>
                  <a:pt x="943388" y="42628"/>
                  <a:pt x="943388" y="95212"/>
                </a:cubicBezTo>
                <a:lnTo>
                  <a:pt x="943388" y="717588"/>
                </a:lnTo>
                <a:cubicBezTo>
                  <a:pt x="943388" y="770172"/>
                  <a:pt x="900760" y="812800"/>
                  <a:pt x="848176" y="812800"/>
                </a:cubicBezTo>
                <a:lnTo>
                  <a:pt x="95212" y="812800"/>
                </a:lnTo>
                <a:cubicBezTo>
                  <a:pt x="42628" y="812800"/>
                  <a:pt x="0" y="770172"/>
                  <a:pt x="0" y="717588"/>
                </a:cubicBezTo>
                <a:lnTo>
                  <a:pt x="0" y="95212"/>
                </a:lnTo>
                <a:cubicBezTo>
                  <a:pt x="0" y="42628"/>
                  <a:pt x="42628" y="0"/>
                  <a:pt x="95212" y="0"/>
                </a:cubicBezTo>
                <a:close/>
              </a:path>
            </a:pathLst>
          </a:custGeom>
          <a:blipFill rotWithShape="1">
            <a:blip r:embed="rId6">
              <a:alphaModFix/>
            </a:blip>
            <a:stretch>
              <a:fillRect b="0" l="-432" r="-4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15"/>
          <p:cNvSpPr/>
          <p:nvPr/>
        </p:nvSpPr>
        <p:spPr>
          <a:xfrm>
            <a:off x="13516740" y="4255388"/>
            <a:ext cx="1611305" cy="1611305"/>
          </a:xfrm>
          <a:custGeom>
            <a:rect b="b" l="l" r="r" t="t"/>
            <a:pathLst>
              <a:path extrusionOk="0" h="812800" w="812800">
                <a:moveTo>
                  <a:pt x="110509" y="0"/>
                </a:moveTo>
                <a:lnTo>
                  <a:pt x="702291" y="0"/>
                </a:lnTo>
                <a:cubicBezTo>
                  <a:pt x="731600" y="0"/>
                  <a:pt x="759708" y="11643"/>
                  <a:pt x="780433" y="32367"/>
                </a:cubicBezTo>
                <a:cubicBezTo>
                  <a:pt x="801157" y="53092"/>
                  <a:pt x="812800" y="81200"/>
                  <a:pt x="812800" y="110509"/>
                </a:cubicBezTo>
                <a:lnTo>
                  <a:pt x="812800" y="702291"/>
                </a:lnTo>
                <a:cubicBezTo>
                  <a:pt x="812800" y="731600"/>
                  <a:pt x="801157" y="759708"/>
                  <a:pt x="780433" y="780433"/>
                </a:cubicBezTo>
                <a:cubicBezTo>
                  <a:pt x="759708" y="801157"/>
                  <a:pt x="731600" y="812800"/>
                  <a:pt x="702291" y="812800"/>
                </a:cubicBezTo>
                <a:lnTo>
                  <a:pt x="110509" y="812800"/>
                </a:lnTo>
                <a:cubicBezTo>
                  <a:pt x="81200" y="812800"/>
                  <a:pt x="53092" y="801157"/>
                  <a:pt x="32367" y="780433"/>
                </a:cubicBezTo>
                <a:cubicBezTo>
                  <a:pt x="11643" y="759708"/>
                  <a:pt x="0" y="731600"/>
                  <a:pt x="0" y="702291"/>
                </a:cubicBezTo>
                <a:lnTo>
                  <a:pt x="0" y="110509"/>
                </a:lnTo>
                <a:cubicBezTo>
                  <a:pt x="0" y="81200"/>
                  <a:pt x="11643" y="53092"/>
                  <a:pt x="32367" y="32367"/>
                </a:cubicBezTo>
                <a:cubicBezTo>
                  <a:pt x="53092" y="11643"/>
                  <a:pt x="81200" y="0"/>
                  <a:pt x="110509" y="0"/>
                </a:cubicBezTo>
                <a:close/>
              </a:path>
            </a:pathLst>
          </a:custGeom>
          <a:blipFill rotWithShape="1">
            <a:blip r:embed="rId7">
              <a:alphaModFix/>
            </a:blip>
            <a:stretch>
              <a:fillRect b="0" l="-7832" r="-783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15"/>
          <p:cNvSpPr/>
          <p:nvPr/>
        </p:nvSpPr>
        <p:spPr>
          <a:xfrm>
            <a:off x="15375695" y="4280540"/>
            <a:ext cx="1883605" cy="1611305"/>
          </a:xfrm>
          <a:custGeom>
            <a:rect b="b" l="l" r="r" t="t"/>
            <a:pathLst>
              <a:path extrusionOk="0" h="812800" w="950158">
                <a:moveTo>
                  <a:pt x="94534" y="0"/>
                </a:moveTo>
                <a:lnTo>
                  <a:pt x="855624" y="0"/>
                </a:lnTo>
                <a:cubicBezTo>
                  <a:pt x="907833" y="0"/>
                  <a:pt x="950158" y="42324"/>
                  <a:pt x="950158" y="94534"/>
                </a:cubicBezTo>
                <a:lnTo>
                  <a:pt x="950158" y="718266"/>
                </a:lnTo>
                <a:cubicBezTo>
                  <a:pt x="950158" y="770476"/>
                  <a:pt x="907833" y="812800"/>
                  <a:pt x="855624" y="812800"/>
                </a:cubicBezTo>
                <a:lnTo>
                  <a:pt x="94534" y="812800"/>
                </a:lnTo>
                <a:cubicBezTo>
                  <a:pt x="42324" y="812800"/>
                  <a:pt x="0" y="770476"/>
                  <a:pt x="0" y="718266"/>
                </a:cubicBezTo>
                <a:lnTo>
                  <a:pt x="0" y="94534"/>
                </a:lnTo>
                <a:cubicBezTo>
                  <a:pt x="0" y="42324"/>
                  <a:pt x="42324" y="0"/>
                  <a:pt x="94534" y="0"/>
                </a:cubicBezTo>
                <a:close/>
              </a:path>
            </a:pathLst>
          </a:custGeom>
          <a:blipFill rotWithShape="1">
            <a:blip r:embed="rId8">
              <a:alphaModFix/>
            </a:blip>
            <a:stretch>
              <a:fillRect b="0" l="-7097" r="-709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15"/>
          <p:cNvSpPr/>
          <p:nvPr/>
        </p:nvSpPr>
        <p:spPr>
          <a:xfrm>
            <a:off x="674483" y="4255388"/>
            <a:ext cx="2379016" cy="1611305"/>
          </a:xfrm>
          <a:custGeom>
            <a:rect b="b" l="l" r="r" t="t"/>
            <a:pathLst>
              <a:path extrusionOk="0" h="812800" w="1200060">
                <a:moveTo>
                  <a:pt x="74848" y="0"/>
                </a:moveTo>
                <a:lnTo>
                  <a:pt x="1125213" y="0"/>
                </a:lnTo>
                <a:cubicBezTo>
                  <a:pt x="1166550" y="0"/>
                  <a:pt x="1200060" y="33511"/>
                  <a:pt x="1200060" y="74848"/>
                </a:cubicBezTo>
                <a:lnTo>
                  <a:pt x="1200060" y="737952"/>
                </a:lnTo>
                <a:cubicBezTo>
                  <a:pt x="1200060" y="779289"/>
                  <a:pt x="1166550" y="812800"/>
                  <a:pt x="1125213" y="812800"/>
                </a:cubicBezTo>
                <a:lnTo>
                  <a:pt x="74848" y="812800"/>
                </a:lnTo>
                <a:cubicBezTo>
                  <a:pt x="33511" y="812800"/>
                  <a:pt x="0" y="779289"/>
                  <a:pt x="0" y="737952"/>
                </a:cubicBezTo>
                <a:lnTo>
                  <a:pt x="0" y="74848"/>
                </a:lnTo>
                <a:cubicBezTo>
                  <a:pt x="0" y="33511"/>
                  <a:pt x="33511" y="0"/>
                  <a:pt x="74848" y="0"/>
                </a:cubicBezTo>
                <a:close/>
              </a:path>
            </a:pathLst>
          </a:custGeom>
          <a:blipFill rotWithShape="1">
            <a:blip r:embed="rId9">
              <a:alphaModFix/>
            </a:blip>
            <a:stretch>
              <a:fillRect b="-5292" l="0" r="0" t="-529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15"/>
          <p:cNvSpPr/>
          <p:nvPr/>
        </p:nvSpPr>
        <p:spPr>
          <a:xfrm>
            <a:off x="3263048" y="4255388"/>
            <a:ext cx="1611305" cy="1611305"/>
          </a:xfrm>
          <a:custGeom>
            <a:rect b="b" l="l" r="r" t="t"/>
            <a:pathLst>
              <a:path extrusionOk="0" h="812800" w="812800">
                <a:moveTo>
                  <a:pt x="110509" y="0"/>
                </a:moveTo>
                <a:lnTo>
                  <a:pt x="702291" y="0"/>
                </a:lnTo>
                <a:cubicBezTo>
                  <a:pt x="731600" y="0"/>
                  <a:pt x="759708" y="11643"/>
                  <a:pt x="780433" y="32367"/>
                </a:cubicBezTo>
                <a:cubicBezTo>
                  <a:pt x="801157" y="53092"/>
                  <a:pt x="812800" y="81200"/>
                  <a:pt x="812800" y="110509"/>
                </a:cubicBezTo>
                <a:lnTo>
                  <a:pt x="812800" y="702291"/>
                </a:lnTo>
                <a:cubicBezTo>
                  <a:pt x="812800" y="731600"/>
                  <a:pt x="801157" y="759708"/>
                  <a:pt x="780433" y="780433"/>
                </a:cubicBezTo>
                <a:cubicBezTo>
                  <a:pt x="759708" y="801157"/>
                  <a:pt x="731600" y="812800"/>
                  <a:pt x="702291" y="812800"/>
                </a:cubicBezTo>
                <a:lnTo>
                  <a:pt x="110509" y="812800"/>
                </a:lnTo>
                <a:cubicBezTo>
                  <a:pt x="81200" y="812800"/>
                  <a:pt x="53092" y="801157"/>
                  <a:pt x="32367" y="780433"/>
                </a:cubicBezTo>
                <a:cubicBezTo>
                  <a:pt x="11643" y="759708"/>
                  <a:pt x="0" y="731600"/>
                  <a:pt x="0" y="702291"/>
                </a:cubicBezTo>
                <a:lnTo>
                  <a:pt x="0" y="110509"/>
                </a:lnTo>
                <a:cubicBezTo>
                  <a:pt x="0" y="81200"/>
                  <a:pt x="11643" y="53092"/>
                  <a:pt x="32367" y="32367"/>
                </a:cubicBezTo>
                <a:cubicBezTo>
                  <a:pt x="53092" y="11643"/>
                  <a:pt x="81200" y="0"/>
                  <a:pt x="110509" y="0"/>
                </a:cubicBezTo>
                <a:close/>
              </a:path>
            </a:pathLst>
          </a:custGeom>
          <a:blipFill rotWithShape="1">
            <a:blip r:embed="rId10">
              <a:alphaModFix/>
            </a:blip>
            <a:stretch>
              <a:fillRect b="-1592" l="0" r="0" t="-159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0" name="Shape 170"/>
        <p:cNvGrpSpPr/>
        <p:nvPr/>
      </p:nvGrpSpPr>
      <p:grpSpPr>
        <a:xfrm>
          <a:off x="0" y="0"/>
          <a:ext cx="0" cy="0"/>
          <a:chOff x="0" y="0"/>
          <a:chExt cx="0" cy="0"/>
        </a:xfrm>
      </p:grpSpPr>
      <p:sp>
        <p:nvSpPr>
          <p:cNvPr descr="preencoded.png" id="171" name="Google Shape;171;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6"/>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3" name="Google Shape;173;p16"/>
          <p:cNvGrpSpPr/>
          <p:nvPr/>
        </p:nvGrpSpPr>
        <p:grpSpPr>
          <a:xfrm>
            <a:off x="947886" y="596355"/>
            <a:ext cx="9789170" cy="1023936"/>
            <a:chOff x="0" y="-28575"/>
            <a:chExt cx="13052227" cy="1365249"/>
          </a:xfrm>
        </p:grpSpPr>
        <p:sp>
          <p:nvSpPr>
            <p:cNvPr id="174" name="Google Shape;174;p16"/>
            <p:cNvSpPr/>
            <p:nvPr/>
          </p:nvSpPr>
          <p:spPr>
            <a:xfrm>
              <a:off x="0" y="0"/>
              <a:ext cx="13052227" cy="1336674"/>
            </a:xfrm>
            <a:custGeom>
              <a:rect b="b" l="l" r="r" t="t"/>
              <a:pathLst>
                <a:path extrusionOk="0" h="1336674" w="13052227">
                  <a:moveTo>
                    <a:pt x="0" y="0"/>
                  </a:moveTo>
                  <a:lnTo>
                    <a:pt x="13052227" y="0"/>
                  </a:lnTo>
                  <a:lnTo>
                    <a:pt x="13052227" y="1336674"/>
                  </a:lnTo>
                  <a:lnTo>
                    <a:pt x="0" y="1336674"/>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6"/>
            <p:cNvSpPr txBox="1"/>
            <p:nvPr/>
          </p:nvSpPr>
          <p:spPr>
            <a:xfrm>
              <a:off x="0" y="-28575"/>
              <a:ext cx="13052227" cy="1365249"/>
            </a:xfrm>
            <a:prstGeom prst="rect">
              <a:avLst/>
            </a:prstGeom>
            <a:noFill/>
            <a:ln>
              <a:noFill/>
            </a:ln>
          </p:spPr>
          <p:txBody>
            <a:bodyPr anchorCtr="0" anchor="t" bIns="0" lIns="0" spcFirstLastPara="1" rIns="0" wrap="square" tIns="0">
              <a:noAutofit/>
            </a:bodyPr>
            <a:lstStyle/>
            <a:p>
              <a:pPr indent="0" lvl="0" marL="0" marR="0" rtl="0" algn="l">
                <a:lnSpc>
                  <a:spcPct val="124717"/>
                </a:lnSpc>
                <a:spcBef>
                  <a:spcPts val="0"/>
                </a:spcBef>
                <a:spcAft>
                  <a:spcPts val="0"/>
                </a:spcAft>
                <a:buNone/>
              </a:pPr>
              <a:r>
                <a:rPr b="1" lang="en-US" sz="5312">
                  <a:solidFill>
                    <a:srgbClr val="7068F4"/>
                  </a:solidFill>
                  <a:latin typeface="Barlow"/>
                  <a:ea typeface="Barlow"/>
                  <a:cs typeface="Barlow"/>
                  <a:sym typeface="Barlow"/>
                </a:rPr>
                <a:t>02 2NF Relational Model Diagram</a:t>
              </a:r>
              <a:endParaRPr/>
            </a:p>
          </p:txBody>
        </p:sp>
      </p:grpSp>
      <p:sp>
        <p:nvSpPr>
          <p:cNvPr descr="preencoded.png" id="176" name="Google Shape;176;p16"/>
          <p:cNvSpPr/>
          <p:nvPr/>
        </p:nvSpPr>
        <p:spPr>
          <a:xfrm>
            <a:off x="1424874" y="1919369"/>
            <a:ext cx="11568773" cy="7911478"/>
          </a:xfrm>
          <a:custGeom>
            <a:rect b="b" l="l" r="r" t="t"/>
            <a:pathLst>
              <a:path extrusionOk="0" h="7911478" w="11568773">
                <a:moveTo>
                  <a:pt x="0" y="0"/>
                </a:moveTo>
                <a:lnTo>
                  <a:pt x="11568773" y="0"/>
                </a:lnTo>
                <a:lnTo>
                  <a:pt x="11568773" y="7911477"/>
                </a:lnTo>
                <a:lnTo>
                  <a:pt x="0" y="7911477"/>
                </a:lnTo>
                <a:lnTo>
                  <a:pt x="0" y="0"/>
                </a:lnTo>
                <a:close/>
              </a:path>
            </a:pathLst>
          </a:custGeom>
          <a:blipFill rotWithShape="1">
            <a:blip r:embed="rId4">
              <a:alphaModFix/>
            </a:blip>
            <a:stretch>
              <a:fillRect b="0" l="-42" r="-4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7" name="Google Shape;177;p16"/>
          <p:cNvGrpSpPr/>
          <p:nvPr/>
        </p:nvGrpSpPr>
        <p:grpSpPr>
          <a:xfrm>
            <a:off x="14062770" y="2249091"/>
            <a:ext cx="3286720" cy="437407"/>
            <a:chOff x="0" y="-19050"/>
            <a:chExt cx="4382293" cy="583208"/>
          </a:xfrm>
        </p:grpSpPr>
        <p:sp>
          <p:nvSpPr>
            <p:cNvPr id="178" name="Google Shape;178;p16"/>
            <p:cNvSpPr/>
            <p:nvPr/>
          </p:nvSpPr>
          <p:spPr>
            <a:xfrm>
              <a:off x="0" y="0"/>
              <a:ext cx="4382293" cy="564158"/>
            </a:xfrm>
            <a:custGeom>
              <a:rect b="b" l="l" r="r" t="t"/>
              <a:pathLst>
                <a:path extrusionOk="0" h="564158" w="4382293">
                  <a:moveTo>
                    <a:pt x="0" y="0"/>
                  </a:moveTo>
                  <a:lnTo>
                    <a:pt x="4382293" y="0"/>
                  </a:lnTo>
                  <a:lnTo>
                    <a:pt x="4382293" y="564158"/>
                  </a:lnTo>
                  <a:lnTo>
                    <a:pt x="0" y="56415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16"/>
            <p:cNvSpPr txBox="1"/>
            <p:nvPr/>
          </p:nvSpPr>
          <p:spPr>
            <a:xfrm>
              <a:off x="0" y="-19050"/>
              <a:ext cx="4382293" cy="583208"/>
            </a:xfrm>
            <a:prstGeom prst="rect">
              <a:avLst/>
            </a:prstGeom>
            <a:noFill/>
            <a:ln>
              <a:noFill/>
            </a:ln>
          </p:spPr>
          <p:txBody>
            <a:bodyPr anchorCtr="0" anchor="t" bIns="0" lIns="0" spcFirstLastPara="1" rIns="0" wrap="square" tIns="0">
              <a:noAutofit/>
            </a:bodyPr>
            <a:lstStyle/>
            <a:p>
              <a:pPr indent="0" lvl="0" marL="0" marR="0" rtl="0" algn="l">
                <a:lnSpc>
                  <a:spcPct val="126171"/>
                </a:lnSpc>
                <a:spcBef>
                  <a:spcPts val="0"/>
                </a:spcBef>
                <a:spcAft>
                  <a:spcPts val="0"/>
                </a:spcAft>
                <a:buNone/>
              </a:pPr>
              <a:r>
                <a:rPr b="1" lang="en-US" sz="2625">
                  <a:solidFill>
                    <a:srgbClr val="7068F4"/>
                  </a:solidFill>
                  <a:latin typeface="Barlow"/>
                  <a:ea typeface="Barlow"/>
                  <a:cs typeface="Barlow"/>
                  <a:sym typeface="Barlow"/>
                </a:rPr>
                <a:t>Core Entities</a:t>
              </a:r>
              <a:endParaRPr/>
            </a:p>
          </p:txBody>
        </p:sp>
      </p:grpSp>
      <p:grpSp>
        <p:nvGrpSpPr>
          <p:cNvPr id="180" name="Google Shape;180;p16"/>
          <p:cNvGrpSpPr/>
          <p:nvPr/>
        </p:nvGrpSpPr>
        <p:grpSpPr>
          <a:xfrm>
            <a:off x="14062770" y="2893665"/>
            <a:ext cx="3286720" cy="461665"/>
            <a:chOff x="0" y="-66675"/>
            <a:chExt cx="4382293" cy="615553"/>
          </a:xfrm>
        </p:grpSpPr>
        <p:sp>
          <p:nvSpPr>
            <p:cNvPr id="181" name="Google Shape;181;p16"/>
            <p:cNvSpPr/>
            <p:nvPr/>
          </p:nvSpPr>
          <p:spPr>
            <a:xfrm>
              <a:off x="0" y="0"/>
              <a:ext cx="4382293" cy="548878"/>
            </a:xfrm>
            <a:custGeom>
              <a:rect b="b" l="l" r="r" t="t"/>
              <a:pathLst>
                <a:path extrusionOk="0" h="548878" w="4382293">
                  <a:moveTo>
                    <a:pt x="0" y="0"/>
                  </a:moveTo>
                  <a:lnTo>
                    <a:pt x="4382293" y="0"/>
                  </a:lnTo>
                  <a:lnTo>
                    <a:pt x="4382293" y="548878"/>
                  </a:lnTo>
                  <a:lnTo>
                    <a:pt x="0" y="54887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16"/>
            <p:cNvSpPr txBox="1"/>
            <p:nvPr/>
          </p:nvSpPr>
          <p:spPr>
            <a:xfrm>
              <a:off x="0" y="-66675"/>
              <a:ext cx="4382293" cy="615553"/>
            </a:xfrm>
            <a:prstGeom prst="rect">
              <a:avLst/>
            </a:prstGeom>
            <a:noFill/>
            <a:ln>
              <a:noFill/>
            </a:ln>
          </p:spPr>
          <p:txBody>
            <a:bodyPr anchorCtr="0" anchor="t" bIns="0" lIns="0" spcFirstLastPara="1" rIns="0" wrap="square" tIns="0">
              <a:noAutofit/>
            </a:bodyPr>
            <a:lstStyle/>
            <a:p>
              <a:pPr indent="-150812" lvl="1" marL="301625" marR="0" rtl="0" algn="l">
                <a:lnSpc>
                  <a:spcPct val="159350"/>
                </a:lnSpc>
                <a:spcBef>
                  <a:spcPts val="0"/>
                </a:spcBef>
                <a:spcAft>
                  <a:spcPts val="0"/>
                </a:spcAft>
                <a:buClr>
                  <a:srgbClr val="272525"/>
                </a:buClr>
                <a:buSzPts val="2000"/>
                <a:buFont typeface="Arial"/>
                <a:buChar char="•"/>
              </a:pPr>
              <a:r>
                <a:rPr b="0" i="0" lang="en-US" sz="2000" u="none" cap="none" strike="noStrike">
                  <a:solidFill>
                    <a:srgbClr val="272525"/>
                  </a:solidFill>
                  <a:latin typeface="Montserrat"/>
                  <a:ea typeface="Montserrat"/>
                  <a:cs typeface="Montserrat"/>
                  <a:sym typeface="Montserrat"/>
                </a:rPr>
                <a:t>Users</a:t>
              </a:r>
              <a:endParaRPr/>
            </a:p>
          </p:txBody>
        </p:sp>
      </p:grpSp>
      <p:grpSp>
        <p:nvGrpSpPr>
          <p:cNvPr id="183" name="Google Shape;183;p16"/>
          <p:cNvGrpSpPr/>
          <p:nvPr/>
        </p:nvGrpSpPr>
        <p:grpSpPr>
          <a:xfrm>
            <a:off x="14062770" y="3395365"/>
            <a:ext cx="3286720" cy="461665"/>
            <a:chOff x="0" y="-66675"/>
            <a:chExt cx="4382293" cy="615553"/>
          </a:xfrm>
        </p:grpSpPr>
        <p:sp>
          <p:nvSpPr>
            <p:cNvPr id="184" name="Google Shape;184;p16"/>
            <p:cNvSpPr/>
            <p:nvPr/>
          </p:nvSpPr>
          <p:spPr>
            <a:xfrm>
              <a:off x="0" y="0"/>
              <a:ext cx="4382293" cy="548878"/>
            </a:xfrm>
            <a:custGeom>
              <a:rect b="b" l="l" r="r" t="t"/>
              <a:pathLst>
                <a:path extrusionOk="0" h="548878" w="4382293">
                  <a:moveTo>
                    <a:pt x="0" y="0"/>
                  </a:moveTo>
                  <a:lnTo>
                    <a:pt x="4382293" y="0"/>
                  </a:lnTo>
                  <a:lnTo>
                    <a:pt x="4382293" y="548878"/>
                  </a:lnTo>
                  <a:lnTo>
                    <a:pt x="0" y="54887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16"/>
            <p:cNvSpPr txBox="1"/>
            <p:nvPr/>
          </p:nvSpPr>
          <p:spPr>
            <a:xfrm>
              <a:off x="0" y="-66675"/>
              <a:ext cx="4382293" cy="615553"/>
            </a:xfrm>
            <a:prstGeom prst="rect">
              <a:avLst/>
            </a:prstGeom>
            <a:noFill/>
            <a:ln>
              <a:noFill/>
            </a:ln>
          </p:spPr>
          <p:txBody>
            <a:bodyPr anchorCtr="0" anchor="t" bIns="0" lIns="0" spcFirstLastPara="1" rIns="0" wrap="square" tIns="0">
              <a:noAutofit/>
            </a:bodyPr>
            <a:lstStyle/>
            <a:p>
              <a:pPr indent="-150812" lvl="1" marL="301625" marR="0" rtl="0" algn="l">
                <a:lnSpc>
                  <a:spcPct val="159350"/>
                </a:lnSpc>
                <a:spcBef>
                  <a:spcPts val="0"/>
                </a:spcBef>
                <a:spcAft>
                  <a:spcPts val="0"/>
                </a:spcAft>
                <a:buClr>
                  <a:srgbClr val="272525"/>
                </a:buClr>
                <a:buSzPts val="2000"/>
                <a:buFont typeface="Arial"/>
                <a:buChar char="•"/>
              </a:pPr>
              <a:r>
                <a:rPr b="0" i="0" lang="en-US" sz="2000" u="none" cap="none" strike="noStrike">
                  <a:solidFill>
                    <a:srgbClr val="272525"/>
                  </a:solidFill>
                  <a:latin typeface="Montserrat"/>
                  <a:ea typeface="Montserrat"/>
                  <a:cs typeface="Montserrat"/>
                  <a:sym typeface="Montserrat"/>
                </a:rPr>
                <a:t>Orders</a:t>
              </a:r>
              <a:endParaRPr/>
            </a:p>
          </p:txBody>
        </p:sp>
      </p:grpSp>
      <p:grpSp>
        <p:nvGrpSpPr>
          <p:cNvPr id="186" name="Google Shape;186;p16"/>
          <p:cNvGrpSpPr/>
          <p:nvPr/>
        </p:nvGrpSpPr>
        <p:grpSpPr>
          <a:xfrm>
            <a:off x="14062770" y="3897065"/>
            <a:ext cx="3286720" cy="461665"/>
            <a:chOff x="0" y="-66675"/>
            <a:chExt cx="4382293" cy="615553"/>
          </a:xfrm>
        </p:grpSpPr>
        <p:sp>
          <p:nvSpPr>
            <p:cNvPr id="187" name="Google Shape;187;p16"/>
            <p:cNvSpPr/>
            <p:nvPr/>
          </p:nvSpPr>
          <p:spPr>
            <a:xfrm>
              <a:off x="0" y="0"/>
              <a:ext cx="4382293" cy="548878"/>
            </a:xfrm>
            <a:custGeom>
              <a:rect b="b" l="l" r="r" t="t"/>
              <a:pathLst>
                <a:path extrusionOk="0" h="548878" w="4382293">
                  <a:moveTo>
                    <a:pt x="0" y="0"/>
                  </a:moveTo>
                  <a:lnTo>
                    <a:pt x="4382293" y="0"/>
                  </a:lnTo>
                  <a:lnTo>
                    <a:pt x="4382293" y="548878"/>
                  </a:lnTo>
                  <a:lnTo>
                    <a:pt x="0" y="54887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6"/>
            <p:cNvSpPr txBox="1"/>
            <p:nvPr/>
          </p:nvSpPr>
          <p:spPr>
            <a:xfrm>
              <a:off x="0" y="-66675"/>
              <a:ext cx="4382293" cy="615553"/>
            </a:xfrm>
            <a:prstGeom prst="rect">
              <a:avLst/>
            </a:prstGeom>
            <a:noFill/>
            <a:ln>
              <a:noFill/>
            </a:ln>
          </p:spPr>
          <p:txBody>
            <a:bodyPr anchorCtr="0" anchor="t" bIns="0" lIns="0" spcFirstLastPara="1" rIns="0" wrap="square" tIns="0">
              <a:noAutofit/>
            </a:bodyPr>
            <a:lstStyle/>
            <a:p>
              <a:pPr indent="-150812" lvl="1" marL="301625" marR="0" rtl="0" algn="l">
                <a:lnSpc>
                  <a:spcPct val="159350"/>
                </a:lnSpc>
                <a:spcBef>
                  <a:spcPts val="0"/>
                </a:spcBef>
                <a:spcAft>
                  <a:spcPts val="0"/>
                </a:spcAft>
                <a:buClr>
                  <a:srgbClr val="272525"/>
                </a:buClr>
                <a:buSzPts val="2000"/>
                <a:buFont typeface="Arial"/>
                <a:buChar char="•"/>
              </a:pPr>
              <a:r>
                <a:rPr b="0" i="0" lang="en-US" sz="2000" u="none" cap="none" strike="noStrike">
                  <a:solidFill>
                    <a:srgbClr val="272525"/>
                  </a:solidFill>
                  <a:latin typeface="Montserrat"/>
                  <a:ea typeface="Montserrat"/>
                  <a:cs typeface="Montserrat"/>
                  <a:sym typeface="Montserrat"/>
                </a:rPr>
                <a:t>Services</a:t>
              </a:r>
              <a:endParaRPr/>
            </a:p>
          </p:txBody>
        </p:sp>
      </p:grpSp>
      <p:grpSp>
        <p:nvGrpSpPr>
          <p:cNvPr id="189" name="Google Shape;189;p16"/>
          <p:cNvGrpSpPr/>
          <p:nvPr/>
        </p:nvGrpSpPr>
        <p:grpSpPr>
          <a:xfrm>
            <a:off x="14062770" y="4398764"/>
            <a:ext cx="3286720" cy="461665"/>
            <a:chOff x="0" y="-66675"/>
            <a:chExt cx="4382293" cy="615553"/>
          </a:xfrm>
        </p:grpSpPr>
        <p:sp>
          <p:nvSpPr>
            <p:cNvPr id="190" name="Google Shape;190;p16"/>
            <p:cNvSpPr/>
            <p:nvPr/>
          </p:nvSpPr>
          <p:spPr>
            <a:xfrm>
              <a:off x="0" y="0"/>
              <a:ext cx="4382293" cy="548878"/>
            </a:xfrm>
            <a:custGeom>
              <a:rect b="b" l="l" r="r" t="t"/>
              <a:pathLst>
                <a:path extrusionOk="0" h="548878" w="4382293">
                  <a:moveTo>
                    <a:pt x="0" y="0"/>
                  </a:moveTo>
                  <a:lnTo>
                    <a:pt x="4382293" y="0"/>
                  </a:lnTo>
                  <a:lnTo>
                    <a:pt x="4382293" y="548878"/>
                  </a:lnTo>
                  <a:lnTo>
                    <a:pt x="0" y="54887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6"/>
            <p:cNvSpPr txBox="1"/>
            <p:nvPr/>
          </p:nvSpPr>
          <p:spPr>
            <a:xfrm>
              <a:off x="0" y="-66675"/>
              <a:ext cx="4382293" cy="615553"/>
            </a:xfrm>
            <a:prstGeom prst="rect">
              <a:avLst/>
            </a:prstGeom>
            <a:noFill/>
            <a:ln>
              <a:noFill/>
            </a:ln>
          </p:spPr>
          <p:txBody>
            <a:bodyPr anchorCtr="0" anchor="t" bIns="0" lIns="0" spcFirstLastPara="1" rIns="0" wrap="square" tIns="0">
              <a:noAutofit/>
            </a:bodyPr>
            <a:lstStyle/>
            <a:p>
              <a:pPr indent="-150812" lvl="1" marL="301625" marR="0" rtl="0" algn="l">
                <a:lnSpc>
                  <a:spcPct val="159350"/>
                </a:lnSpc>
                <a:spcBef>
                  <a:spcPts val="0"/>
                </a:spcBef>
                <a:spcAft>
                  <a:spcPts val="0"/>
                </a:spcAft>
                <a:buClr>
                  <a:srgbClr val="272525"/>
                </a:buClr>
                <a:buSzPts val="2000"/>
                <a:buFont typeface="Arial"/>
                <a:buChar char="•"/>
              </a:pPr>
              <a:r>
                <a:rPr b="0" i="0" lang="en-US" sz="2000" u="none" cap="none" strike="noStrike">
                  <a:solidFill>
                    <a:srgbClr val="272525"/>
                  </a:solidFill>
                  <a:latin typeface="Montserrat"/>
                  <a:ea typeface="Montserrat"/>
                  <a:cs typeface="Montserrat"/>
                  <a:sym typeface="Montserrat"/>
                </a:rPr>
                <a:t>Payments</a:t>
              </a:r>
              <a:endParaRPr/>
            </a:p>
          </p:txBody>
        </p:sp>
      </p:grpSp>
      <p:grpSp>
        <p:nvGrpSpPr>
          <p:cNvPr id="192" name="Google Shape;192;p16"/>
          <p:cNvGrpSpPr/>
          <p:nvPr/>
        </p:nvGrpSpPr>
        <p:grpSpPr>
          <a:xfrm>
            <a:off x="14062770" y="5103316"/>
            <a:ext cx="3286720" cy="437407"/>
            <a:chOff x="0" y="-19050"/>
            <a:chExt cx="4382293" cy="583208"/>
          </a:xfrm>
        </p:grpSpPr>
        <p:sp>
          <p:nvSpPr>
            <p:cNvPr id="193" name="Google Shape;193;p16"/>
            <p:cNvSpPr/>
            <p:nvPr/>
          </p:nvSpPr>
          <p:spPr>
            <a:xfrm>
              <a:off x="0" y="0"/>
              <a:ext cx="4382293" cy="564158"/>
            </a:xfrm>
            <a:custGeom>
              <a:rect b="b" l="l" r="r" t="t"/>
              <a:pathLst>
                <a:path extrusionOk="0" h="564158" w="4382293">
                  <a:moveTo>
                    <a:pt x="0" y="0"/>
                  </a:moveTo>
                  <a:lnTo>
                    <a:pt x="4382293" y="0"/>
                  </a:lnTo>
                  <a:lnTo>
                    <a:pt x="4382293" y="564158"/>
                  </a:lnTo>
                  <a:lnTo>
                    <a:pt x="0" y="56415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16"/>
            <p:cNvSpPr txBox="1"/>
            <p:nvPr/>
          </p:nvSpPr>
          <p:spPr>
            <a:xfrm>
              <a:off x="0" y="-19050"/>
              <a:ext cx="4382293" cy="583208"/>
            </a:xfrm>
            <a:prstGeom prst="rect">
              <a:avLst/>
            </a:prstGeom>
            <a:noFill/>
            <a:ln>
              <a:noFill/>
            </a:ln>
          </p:spPr>
          <p:txBody>
            <a:bodyPr anchorCtr="0" anchor="t" bIns="0" lIns="0" spcFirstLastPara="1" rIns="0" wrap="square" tIns="0">
              <a:noAutofit/>
            </a:bodyPr>
            <a:lstStyle/>
            <a:p>
              <a:pPr indent="0" lvl="0" marL="0" marR="0" rtl="0" algn="l">
                <a:lnSpc>
                  <a:spcPct val="126171"/>
                </a:lnSpc>
                <a:spcBef>
                  <a:spcPts val="0"/>
                </a:spcBef>
                <a:spcAft>
                  <a:spcPts val="0"/>
                </a:spcAft>
                <a:buNone/>
              </a:pPr>
              <a:r>
                <a:rPr b="1" lang="en-US" sz="2625">
                  <a:solidFill>
                    <a:srgbClr val="7068F4"/>
                  </a:solidFill>
                  <a:latin typeface="Barlow"/>
                  <a:ea typeface="Barlow"/>
                  <a:cs typeface="Barlow"/>
                  <a:sym typeface="Barlow"/>
                </a:rPr>
                <a:t>Relationships</a:t>
              </a:r>
              <a:endParaRPr/>
            </a:p>
          </p:txBody>
        </p:sp>
      </p:grpSp>
      <p:grpSp>
        <p:nvGrpSpPr>
          <p:cNvPr id="195" name="Google Shape;195;p16"/>
          <p:cNvGrpSpPr/>
          <p:nvPr/>
        </p:nvGrpSpPr>
        <p:grpSpPr>
          <a:xfrm>
            <a:off x="14062770" y="5747891"/>
            <a:ext cx="3286720" cy="461665"/>
            <a:chOff x="0" y="-66675"/>
            <a:chExt cx="4382293" cy="615553"/>
          </a:xfrm>
        </p:grpSpPr>
        <p:sp>
          <p:nvSpPr>
            <p:cNvPr id="196" name="Google Shape;196;p16"/>
            <p:cNvSpPr/>
            <p:nvPr/>
          </p:nvSpPr>
          <p:spPr>
            <a:xfrm>
              <a:off x="0" y="0"/>
              <a:ext cx="4382293" cy="548878"/>
            </a:xfrm>
            <a:custGeom>
              <a:rect b="b" l="l" r="r" t="t"/>
              <a:pathLst>
                <a:path extrusionOk="0" h="548878" w="4382293">
                  <a:moveTo>
                    <a:pt x="0" y="0"/>
                  </a:moveTo>
                  <a:lnTo>
                    <a:pt x="4382293" y="0"/>
                  </a:lnTo>
                  <a:lnTo>
                    <a:pt x="4382293" y="548878"/>
                  </a:lnTo>
                  <a:lnTo>
                    <a:pt x="0" y="54887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16"/>
            <p:cNvSpPr txBox="1"/>
            <p:nvPr/>
          </p:nvSpPr>
          <p:spPr>
            <a:xfrm>
              <a:off x="0" y="-66675"/>
              <a:ext cx="4382293" cy="615553"/>
            </a:xfrm>
            <a:prstGeom prst="rect">
              <a:avLst/>
            </a:prstGeom>
            <a:noFill/>
            <a:ln>
              <a:noFill/>
            </a:ln>
          </p:spPr>
          <p:txBody>
            <a:bodyPr anchorCtr="0" anchor="t" bIns="0" lIns="0" spcFirstLastPara="1" rIns="0" wrap="square" tIns="0">
              <a:noAutofit/>
            </a:bodyPr>
            <a:lstStyle/>
            <a:p>
              <a:pPr indent="-150812" lvl="1" marL="301625" marR="0" rtl="0" algn="l">
                <a:lnSpc>
                  <a:spcPct val="159350"/>
                </a:lnSpc>
                <a:spcBef>
                  <a:spcPts val="0"/>
                </a:spcBef>
                <a:spcAft>
                  <a:spcPts val="0"/>
                </a:spcAft>
                <a:buClr>
                  <a:srgbClr val="272525"/>
                </a:buClr>
                <a:buSzPts val="2000"/>
                <a:buFont typeface="Arial"/>
                <a:buChar char="•"/>
              </a:pPr>
              <a:r>
                <a:rPr b="0" i="0" lang="en-US" sz="2000" u="none" cap="none" strike="noStrike">
                  <a:solidFill>
                    <a:srgbClr val="272525"/>
                  </a:solidFill>
                  <a:latin typeface="Montserrat"/>
                  <a:ea typeface="Montserrat"/>
                  <a:cs typeface="Montserrat"/>
                  <a:sym typeface="Montserrat"/>
                </a:rPr>
                <a:t>User → Orders (1:many)</a:t>
              </a:r>
              <a:endParaRPr/>
            </a:p>
          </p:txBody>
        </p:sp>
      </p:grpSp>
      <p:grpSp>
        <p:nvGrpSpPr>
          <p:cNvPr id="198" name="Google Shape;198;p16"/>
          <p:cNvGrpSpPr/>
          <p:nvPr/>
        </p:nvGrpSpPr>
        <p:grpSpPr>
          <a:xfrm>
            <a:off x="14062770" y="6249592"/>
            <a:ext cx="3286720" cy="873323"/>
            <a:chOff x="0" y="-66675"/>
            <a:chExt cx="4382293" cy="1164432"/>
          </a:xfrm>
        </p:grpSpPr>
        <p:sp>
          <p:nvSpPr>
            <p:cNvPr id="199" name="Google Shape;199;p16"/>
            <p:cNvSpPr/>
            <p:nvPr/>
          </p:nvSpPr>
          <p:spPr>
            <a:xfrm>
              <a:off x="0" y="0"/>
              <a:ext cx="4382293" cy="1097757"/>
            </a:xfrm>
            <a:custGeom>
              <a:rect b="b" l="l" r="r" t="t"/>
              <a:pathLst>
                <a:path extrusionOk="0" h="1097757" w="4382293">
                  <a:moveTo>
                    <a:pt x="0" y="0"/>
                  </a:moveTo>
                  <a:lnTo>
                    <a:pt x="4382293" y="0"/>
                  </a:lnTo>
                  <a:lnTo>
                    <a:pt x="4382293" y="1097757"/>
                  </a:lnTo>
                  <a:lnTo>
                    <a:pt x="0" y="109775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6"/>
            <p:cNvSpPr txBox="1"/>
            <p:nvPr/>
          </p:nvSpPr>
          <p:spPr>
            <a:xfrm>
              <a:off x="0" y="-66675"/>
              <a:ext cx="4382293" cy="1164432"/>
            </a:xfrm>
            <a:prstGeom prst="rect">
              <a:avLst/>
            </a:prstGeom>
            <a:noFill/>
            <a:ln>
              <a:noFill/>
            </a:ln>
          </p:spPr>
          <p:txBody>
            <a:bodyPr anchorCtr="0" anchor="t" bIns="0" lIns="0" spcFirstLastPara="1" rIns="0" wrap="square" tIns="0">
              <a:noAutofit/>
            </a:bodyPr>
            <a:lstStyle/>
            <a:p>
              <a:pPr indent="-150812" lvl="1" marL="301625" marR="0" rtl="0" algn="l">
                <a:lnSpc>
                  <a:spcPct val="159350"/>
                </a:lnSpc>
                <a:spcBef>
                  <a:spcPts val="0"/>
                </a:spcBef>
                <a:spcAft>
                  <a:spcPts val="0"/>
                </a:spcAft>
                <a:buClr>
                  <a:srgbClr val="272525"/>
                </a:buClr>
                <a:buSzPts val="2000"/>
                <a:buFont typeface="Arial"/>
                <a:buChar char="•"/>
              </a:pPr>
              <a:r>
                <a:rPr b="0" i="0" lang="en-US" sz="2000" u="none" cap="none" strike="noStrike">
                  <a:solidFill>
                    <a:srgbClr val="272525"/>
                  </a:solidFill>
                  <a:latin typeface="Montserrat"/>
                  <a:ea typeface="Montserrat"/>
                  <a:cs typeface="Montserrat"/>
                  <a:sym typeface="Montserrat"/>
                </a:rPr>
                <a:t>Services ←→ Orders (many:many)</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8" name="Shape 208"/>
        <p:cNvGrpSpPr/>
        <p:nvPr/>
      </p:nvGrpSpPr>
      <p:grpSpPr>
        <a:xfrm>
          <a:off x="0" y="0"/>
          <a:ext cx="0" cy="0"/>
          <a:chOff x="0" y="0"/>
          <a:chExt cx="0" cy="0"/>
        </a:xfrm>
      </p:grpSpPr>
      <p:sp>
        <p:nvSpPr>
          <p:cNvPr descr="preencoded.png" id="209" name="Google Shape;209;p17"/>
          <p:cNvSpPr/>
          <p:nvPr/>
        </p:nvSpPr>
        <p:spPr>
          <a:xfrm>
            <a:off x="-185200" y="-8150"/>
            <a:ext cx="2025396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0" name="Google Shape;210;p17"/>
          <p:cNvGrpSpPr/>
          <p:nvPr/>
        </p:nvGrpSpPr>
        <p:grpSpPr>
          <a:xfrm>
            <a:off x="947886" y="327650"/>
            <a:ext cx="7162425" cy="1823065"/>
            <a:chOff x="0" y="-934733"/>
            <a:chExt cx="9549900" cy="2430753"/>
          </a:xfrm>
        </p:grpSpPr>
        <p:sp>
          <p:nvSpPr>
            <p:cNvPr id="211" name="Google Shape;211;p17"/>
            <p:cNvSpPr/>
            <p:nvPr/>
          </p:nvSpPr>
          <p:spPr>
            <a:xfrm>
              <a:off x="0" y="0"/>
              <a:ext cx="9549805" cy="1496020"/>
            </a:xfrm>
            <a:custGeom>
              <a:rect b="b" l="l" r="r" t="t"/>
              <a:pathLst>
                <a:path extrusionOk="0" h="1496020" w="9549805">
                  <a:moveTo>
                    <a:pt x="0" y="0"/>
                  </a:moveTo>
                  <a:lnTo>
                    <a:pt x="9549805" y="0"/>
                  </a:lnTo>
                  <a:lnTo>
                    <a:pt x="9549805" y="1496020"/>
                  </a:lnTo>
                  <a:lnTo>
                    <a:pt x="0" y="149602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7"/>
            <p:cNvSpPr txBox="1"/>
            <p:nvPr/>
          </p:nvSpPr>
          <p:spPr>
            <a:xfrm>
              <a:off x="0" y="-934733"/>
              <a:ext cx="9549900" cy="1534200"/>
            </a:xfrm>
            <a:prstGeom prst="rect">
              <a:avLst/>
            </a:prstGeom>
            <a:noFill/>
            <a:ln>
              <a:noFill/>
            </a:ln>
          </p:spPr>
          <p:txBody>
            <a:bodyPr anchorCtr="0" anchor="t" bIns="0" lIns="0" spcFirstLastPara="1" rIns="0" wrap="square" tIns="0">
              <a:noAutofit/>
            </a:bodyPr>
            <a:lstStyle/>
            <a:p>
              <a:pPr indent="0" lvl="0" marL="0" marR="0" rtl="0" algn="l">
                <a:lnSpc>
                  <a:spcPct val="125854"/>
                </a:lnSpc>
                <a:spcBef>
                  <a:spcPts val="0"/>
                </a:spcBef>
                <a:spcAft>
                  <a:spcPts val="0"/>
                </a:spcAft>
                <a:buNone/>
              </a:pPr>
              <a:r>
                <a:rPr b="1" lang="en-US" sz="5562">
                  <a:solidFill>
                    <a:srgbClr val="7068F4"/>
                  </a:solidFill>
                  <a:latin typeface="Barlow"/>
                  <a:ea typeface="Barlow"/>
                  <a:cs typeface="Barlow"/>
                  <a:sym typeface="Barlow"/>
                </a:rPr>
                <a:t>03 Landing Page Demo</a:t>
              </a:r>
              <a:endParaRPr/>
            </a:p>
          </p:txBody>
        </p:sp>
      </p:grpSp>
      <p:pic>
        <p:nvPicPr>
          <p:cNvPr id="213" name="Google Shape;213;p17" title="Screenshot 2025-05-13 at 8.43.45 PM.png"/>
          <p:cNvPicPr preferRelativeResize="0"/>
          <p:nvPr/>
        </p:nvPicPr>
        <p:blipFill>
          <a:blip r:embed="rId4">
            <a:alphaModFix/>
          </a:blip>
          <a:stretch>
            <a:fillRect/>
          </a:stretch>
        </p:blipFill>
        <p:spPr>
          <a:xfrm>
            <a:off x="-169325" y="1420325"/>
            <a:ext cx="18457324" cy="8866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1" name="Shape 221"/>
        <p:cNvGrpSpPr/>
        <p:nvPr/>
      </p:nvGrpSpPr>
      <p:grpSpPr>
        <a:xfrm>
          <a:off x="0" y="0"/>
          <a:ext cx="0" cy="0"/>
          <a:chOff x="0" y="0"/>
          <a:chExt cx="0" cy="0"/>
        </a:xfrm>
      </p:grpSpPr>
      <p:sp>
        <p:nvSpPr>
          <p:cNvPr descr="preencoded.png" id="222" name="Google Shape;222;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8"/>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4" name="Google Shape;224;p18"/>
          <p:cNvGrpSpPr/>
          <p:nvPr/>
        </p:nvGrpSpPr>
        <p:grpSpPr>
          <a:xfrm>
            <a:off x="937469" y="722400"/>
            <a:ext cx="12417085" cy="586840"/>
            <a:chOff x="0" y="-19065"/>
            <a:chExt cx="16556115" cy="782453"/>
          </a:xfrm>
        </p:grpSpPr>
        <p:sp>
          <p:nvSpPr>
            <p:cNvPr id="225" name="Google Shape;225;p18"/>
            <p:cNvSpPr/>
            <p:nvPr/>
          </p:nvSpPr>
          <p:spPr>
            <a:xfrm>
              <a:off x="0" y="0"/>
              <a:ext cx="9073357" cy="763388"/>
            </a:xfrm>
            <a:custGeom>
              <a:rect b="b" l="l" r="r" t="t"/>
              <a:pathLst>
                <a:path extrusionOk="0" h="763388" w="9073357">
                  <a:moveTo>
                    <a:pt x="0" y="0"/>
                  </a:moveTo>
                  <a:lnTo>
                    <a:pt x="9073357" y="0"/>
                  </a:lnTo>
                  <a:lnTo>
                    <a:pt x="9073357" y="763388"/>
                  </a:lnTo>
                  <a:lnTo>
                    <a:pt x="0" y="763388"/>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18"/>
            <p:cNvSpPr txBox="1"/>
            <p:nvPr/>
          </p:nvSpPr>
          <p:spPr>
            <a:xfrm>
              <a:off x="15" y="-19065"/>
              <a:ext cx="16556100" cy="782400"/>
            </a:xfrm>
            <a:prstGeom prst="rect">
              <a:avLst/>
            </a:prstGeom>
            <a:noFill/>
            <a:ln>
              <a:noFill/>
            </a:ln>
          </p:spPr>
          <p:txBody>
            <a:bodyPr anchorCtr="0" anchor="t" bIns="0" lIns="0" spcFirstLastPara="1" rIns="0" wrap="square" tIns="0">
              <a:noAutofit/>
            </a:bodyPr>
            <a:lstStyle/>
            <a:p>
              <a:pPr indent="0" lvl="0" marL="0" marR="0" rtl="0" algn="l">
                <a:lnSpc>
                  <a:spcPct val="126305"/>
                </a:lnSpc>
                <a:spcBef>
                  <a:spcPts val="0"/>
                </a:spcBef>
                <a:spcAft>
                  <a:spcPts val="0"/>
                </a:spcAft>
                <a:buNone/>
              </a:pPr>
              <a:r>
                <a:rPr b="1" lang="en-US" sz="3562">
                  <a:solidFill>
                    <a:srgbClr val="7068F4"/>
                  </a:solidFill>
                  <a:latin typeface="Barlow"/>
                  <a:ea typeface="Barlow"/>
                  <a:cs typeface="Barlow"/>
                  <a:sym typeface="Barlow"/>
                </a:rPr>
                <a:t>User Journey Diagram (Use Cases)</a:t>
              </a:r>
              <a:endParaRPr/>
            </a:p>
          </p:txBody>
        </p:sp>
      </p:grpSp>
      <p:sp>
        <p:nvSpPr>
          <p:cNvPr descr="preencoded.png" id="227" name="Google Shape;227;p18"/>
          <p:cNvSpPr/>
          <p:nvPr/>
        </p:nvSpPr>
        <p:spPr>
          <a:xfrm>
            <a:off x="3426250" y="1657350"/>
            <a:ext cx="11105189" cy="8202696"/>
          </a:xfrm>
          <a:custGeom>
            <a:rect b="b" l="l" r="r" t="t"/>
            <a:pathLst>
              <a:path extrusionOk="0" h="8202696" w="7632432">
                <a:moveTo>
                  <a:pt x="0" y="0"/>
                </a:moveTo>
                <a:lnTo>
                  <a:pt x="7632432" y="0"/>
                </a:lnTo>
                <a:lnTo>
                  <a:pt x="7632432" y="8202696"/>
                </a:lnTo>
                <a:lnTo>
                  <a:pt x="0" y="8202696"/>
                </a:lnTo>
                <a:lnTo>
                  <a:pt x="0" y="0"/>
                </a:lnTo>
                <a:close/>
              </a:path>
            </a:pathLst>
          </a:custGeom>
          <a:blipFill rotWithShape="1">
            <a:blip r:embed="rId4">
              <a:alphaModFix/>
            </a:blip>
            <a:stretch>
              <a:fillRect b="-22" l="0" r="0" t="-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5" name="Shape 235"/>
        <p:cNvGrpSpPr/>
        <p:nvPr/>
      </p:nvGrpSpPr>
      <p:grpSpPr>
        <a:xfrm>
          <a:off x="0" y="0"/>
          <a:ext cx="0" cy="0"/>
          <a:chOff x="0" y="0"/>
          <a:chExt cx="0" cy="0"/>
        </a:xfrm>
      </p:grpSpPr>
      <p:sp>
        <p:nvSpPr>
          <p:cNvPr descr="preencoded.png" id="236" name="Google Shape;236;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19"/>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8" name="Google Shape;238;p19"/>
          <p:cNvGrpSpPr/>
          <p:nvPr/>
        </p:nvGrpSpPr>
        <p:grpSpPr>
          <a:xfrm>
            <a:off x="947886" y="1597819"/>
            <a:ext cx="7126932" cy="919460"/>
            <a:chOff x="0" y="-38100"/>
            <a:chExt cx="9502577" cy="1225947"/>
          </a:xfrm>
        </p:grpSpPr>
        <p:sp>
          <p:nvSpPr>
            <p:cNvPr id="239" name="Google Shape;239;p19"/>
            <p:cNvSpPr/>
            <p:nvPr/>
          </p:nvSpPr>
          <p:spPr>
            <a:xfrm>
              <a:off x="0" y="0"/>
              <a:ext cx="9502577" cy="1187847"/>
            </a:xfrm>
            <a:custGeom>
              <a:rect b="b" l="l" r="r" t="t"/>
              <a:pathLst>
                <a:path extrusionOk="0" h="1187847" w="9502577">
                  <a:moveTo>
                    <a:pt x="0" y="0"/>
                  </a:moveTo>
                  <a:lnTo>
                    <a:pt x="9502577" y="0"/>
                  </a:lnTo>
                  <a:lnTo>
                    <a:pt x="9502577" y="1187847"/>
                  </a:lnTo>
                  <a:lnTo>
                    <a:pt x="0" y="118784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9"/>
            <p:cNvSpPr txBox="1"/>
            <p:nvPr/>
          </p:nvSpPr>
          <p:spPr>
            <a:xfrm>
              <a:off x="0" y="-38100"/>
              <a:ext cx="9502577" cy="1225947"/>
            </a:xfrm>
            <a:prstGeom prst="rect">
              <a:avLst/>
            </a:prstGeom>
            <a:noFill/>
            <a:ln>
              <a:noFill/>
            </a:ln>
          </p:spPr>
          <p:txBody>
            <a:bodyPr anchorCtr="0" anchor="t" bIns="0" lIns="0" spcFirstLastPara="1" rIns="0" wrap="square" tIns="0">
              <a:noAutofit/>
            </a:bodyPr>
            <a:lstStyle/>
            <a:p>
              <a:pPr indent="0" lvl="0" marL="0" marR="0" rtl="0" algn="l">
                <a:lnSpc>
                  <a:spcPct val="125854"/>
                </a:lnSpc>
                <a:spcBef>
                  <a:spcPts val="0"/>
                </a:spcBef>
                <a:spcAft>
                  <a:spcPts val="0"/>
                </a:spcAft>
                <a:buNone/>
              </a:pPr>
              <a:r>
                <a:rPr b="1" lang="en-US" sz="5562">
                  <a:solidFill>
                    <a:srgbClr val="7068F4"/>
                  </a:solidFill>
                  <a:latin typeface="Barlow"/>
                  <a:ea typeface="Barlow"/>
                  <a:cs typeface="Barlow"/>
                  <a:sym typeface="Barlow"/>
                </a:rPr>
                <a:t>05 Live Action Demo</a:t>
              </a:r>
              <a:endParaRPr/>
            </a:p>
          </p:txBody>
        </p:sp>
      </p:grpSp>
      <p:grpSp>
        <p:nvGrpSpPr>
          <p:cNvPr id="241" name="Google Shape;241;p19"/>
          <p:cNvGrpSpPr/>
          <p:nvPr/>
        </p:nvGrpSpPr>
        <p:grpSpPr>
          <a:xfrm>
            <a:off x="2170360" y="4599980"/>
            <a:ext cx="3563391" cy="466725"/>
            <a:chOff x="0" y="-28575"/>
            <a:chExt cx="4751188" cy="622300"/>
          </a:xfrm>
        </p:grpSpPr>
        <p:sp>
          <p:nvSpPr>
            <p:cNvPr id="242" name="Google Shape;242;p19"/>
            <p:cNvSpPr/>
            <p:nvPr/>
          </p:nvSpPr>
          <p:spPr>
            <a:xfrm>
              <a:off x="0" y="0"/>
              <a:ext cx="4751188" cy="593725"/>
            </a:xfrm>
            <a:custGeom>
              <a:rect b="b" l="l" r="r" t="t"/>
              <a:pathLst>
                <a:path extrusionOk="0" h="593725" w="4751188">
                  <a:moveTo>
                    <a:pt x="0" y="0"/>
                  </a:moveTo>
                  <a:lnTo>
                    <a:pt x="4751188" y="0"/>
                  </a:lnTo>
                  <a:lnTo>
                    <a:pt x="475118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9"/>
            <p:cNvSpPr txBox="1"/>
            <p:nvPr/>
          </p:nvSpPr>
          <p:spPr>
            <a:xfrm>
              <a:off x="0" y="-28575"/>
              <a:ext cx="4751188" cy="622300"/>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None/>
              </a:pPr>
              <a:r>
                <a:rPr b="1" lang="en-US" sz="2750">
                  <a:solidFill>
                    <a:srgbClr val="272525"/>
                  </a:solidFill>
                  <a:latin typeface="Barlow"/>
                  <a:ea typeface="Barlow"/>
                  <a:cs typeface="Barlow"/>
                  <a:sym typeface="Barlow"/>
                </a:rPr>
                <a:t>Purchase Flow</a:t>
              </a:r>
              <a:endParaRPr/>
            </a:p>
          </p:txBody>
        </p:sp>
      </p:grpSp>
      <p:grpSp>
        <p:nvGrpSpPr>
          <p:cNvPr id="244" name="Google Shape;244;p19"/>
          <p:cNvGrpSpPr/>
          <p:nvPr/>
        </p:nvGrpSpPr>
        <p:grpSpPr>
          <a:xfrm>
            <a:off x="947886" y="5171926"/>
            <a:ext cx="4785866" cy="1790700"/>
            <a:chOff x="0" y="-76200"/>
            <a:chExt cx="6381155" cy="2387600"/>
          </a:xfrm>
        </p:grpSpPr>
        <p:sp>
          <p:nvSpPr>
            <p:cNvPr id="245" name="Google Shape;245;p19"/>
            <p:cNvSpPr/>
            <p:nvPr/>
          </p:nvSpPr>
          <p:spPr>
            <a:xfrm>
              <a:off x="0" y="0"/>
              <a:ext cx="6381155" cy="2311400"/>
            </a:xfrm>
            <a:custGeom>
              <a:rect b="b" l="l" r="r" t="t"/>
              <a:pathLst>
                <a:path extrusionOk="0" h="2311400" w="6381155">
                  <a:moveTo>
                    <a:pt x="0" y="0"/>
                  </a:moveTo>
                  <a:lnTo>
                    <a:pt x="6381155" y="0"/>
                  </a:lnTo>
                  <a:lnTo>
                    <a:pt x="6381155" y="2311400"/>
                  </a:lnTo>
                  <a:lnTo>
                    <a:pt x="0" y="231140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9"/>
            <p:cNvSpPr txBox="1"/>
            <p:nvPr/>
          </p:nvSpPr>
          <p:spPr>
            <a:xfrm>
              <a:off x="0" y="-76200"/>
              <a:ext cx="6381155" cy="2387600"/>
            </a:xfrm>
            <a:prstGeom prst="rect">
              <a:avLst/>
            </a:prstGeom>
            <a:noFill/>
            <a:ln>
              <a:noFill/>
            </a:ln>
          </p:spPr>
          <p:txBody>
            <a:bodyPr anchorCtr="0" anchor="t" bIns="0" lIns="0" spcFirstLastPara="1" rIns="0" wrap="square" tIns="0">
              <a:noAutofit/>
            </a:bodyPr>
            <a:lstStyle/>
            <a:p>
              <a:pPr indent="0" lvl="0" marL="0" marR="0" rtl="0" algn="r">
                <a:lnSpc>
                  <a:spcPct val="158776"/>
                </a:lnSpc>
                <a:spcBef>
                  <a:spcPts val="0"/>
                </a:spcBef>
                <a:spcAft>
                  <a:spcPts val="0"/>
                </a:spcAft>
                <a:buNone/>
              </a:pPr>
              <a:r>
                <a:rPr lang="en-US" sz="2125">
                  <a:solidFill>
                    <a:srgbClr val="272525"/>
                  </a:solidFill>
                  <a:latin typeface="Montserrat"/>
                  <a:ea typeface="Montserrat"/>
                  <a:cs typeface="Montserrat"/>
                  <a:sym typeface="Montserrat"/>
                </a:rPr>
                <a:t>Users browse curated electronics, add items to cart, and complete checkout with personalized recommendations.</a:t>
              </a:r>
              <a:endParaRPr/>
            </a:p>
          </p:txBody>
        </p:sp>
      </p:grpSp>
      <p:sp>
        <p:nvSpPr>
          <p:cNvPr descr="preencoded.png" id="247" name="Google Shape;247;p19"/>
          <p:cNvSpPr/>
          <p:nvPr/>
        </p:nvSpPr>
        <p:spPr>
          <a:xfrm>
            <a:off x="6275337" y="2923431"/>
            <a:ext cx="5737175" cy="5737175"/>
          </a:xfrm>
          <a:custGeom>
            <a:rect b="b" l="l" r="r" t="t"/>
            <a:pathLst>
              <a:path extrusionOk="0" h="5737175" w="5737175">
                <a:moveTo>
                  <a:pt x="0" y="0"/>
                </a:moveTo>
                <a:lnTo>
                  <a:pt x="5737175" y="0"/>
                </a:lnTo>
                <a:lnTo>
                  <a:pt x="5737175" y="5737175"/>
                </a:lnTo>
                <a:lnTo>
                  <a:pt x="0" y="57371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248" name="Google Shape;248;p19"/>
          <p:cNvSpPr/>
          <p:nvPr/>
        </p:nvSpPr>
        <p:spPr>
          <a:xfrm>
            <a:off x="6963148" y="5193431"/>
            <a:ext cx="405110" cy="506462"/>
          </a:xfrm>
          <a:custGeom>
            <a:rect b="b" l="l" r="r" t="t"/>
            <a:pathLst>
              <a:path extrusionOk="0" h="506462" w="405110">
                <a:moveTo>
                  <a:pt x="0" y="0"/>
                </a:moveTo>
                <a:lnTo>
                  <a:pt x="405109" y="0"/>
                </a:lnTo>
                <a:lnTo>
                  <a:pt x="405109" y="506463"/>
                </a:lnTo>
                <a:lnTo>
                  <a:pt x="0" y="506463"/>
                </a:lnTo>
                <a:lnTo>
                  <a:pt x="0" y="0"/>
                </a:lnTo>
                <a:close/>
              </a:path>
            </a:pathLst>
          </a:custGeom>
          <a:blipFill rotWithShape="1">
            <a:blip r:embed="rId5">
              <a:alphaModFix/>
            </a:blip>
            <a:stretch>
              <a:fillRect b="0" l="-713" r="-71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9" name="Google Shape;249;p19"/>
          <p:cNvGrpSpPr/>
          <p:nvPr/>
        </p:nvGrpSpPr>
        <p:grpSpPr>
          <a:xfrm>
            <a:off x="12418665" y="3064074"/>
            <a:ext cx="3563391" cy="466725"/>
            <a:chOff x="0" y="-28575"/>
            <a:chExt cx="4751188" cy="622300"/>
          </a:xfrm>
        </p:grpSpPr>
        <p:sp>
          <p:nvSpPr>
            <p:cNvPr id="250" name="Google Shape;250;p19"/>
            <p:cNvSpPr/>
            <p:nvPr/>
          </p:nvSpPr>
          <p:spPr>
            <a:xfrm>
              <a:off x="0" y="0"/>
              <a:ext cx="4751188" cy="593725"/>
            </a:xfrm>
            <a:custGeom>
              <a:rect b="b" l="l" r="r" t="t"/>
              <a:pathLst>
                <a:path extrusionOk="0" h="593725" w="4751188">
                  <a:moveTo>
                    <a:pt x="0" y="0"/>
                  </a:moveTo>
                  <a:lnTo>
                    <a:pt x="4751188" y="0"/>
                  </a:lnTo>
                  <a:lnTo>
                    <a:pt x="475118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19"/>
            <p:cNvSpPr txBox="1"/>
            <p:nvPr/>
          </p:nvSpPr>
          <p:spPr>
            <a:xfrm>
              <a:off x="0" y="-28575"/>
              <a:ext cx="4751188" cy="6223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272525"/>
                  </a:solidFill>
                  <a:latin typeface="Barlow"/>
                  <a:ea typeface="Barlow"/>
                  <a:cs typeface="Barlow"/>
                  <a:sym typeface="Barlow"/>
                </a:rPr>
                <a:t>User Registration</a:t>
              </a:r>
              <a:endParaRPr/>
            </a:p>
          </p:txBody>
        </p:sp>
      </p:grpSp>
      <p:grpSp>
        <p:nvGrpSpPr>
          <p:cNvPr id="252" name="Google Shape;252;p19"/>
          <p:cNvGrpSpPr/>
          <p:nvPr/>
        </p:nvGrpSpPr>
        <p:grpSpPr>
          <a:xfrm>
            <a:off x="12418665" y="3636020"/>
            <a:ext cx="4921449" cy="1790700"/>
            <a:chOff x="0" y="-76200"/>
            <a:chExt cx="6561932" cy="2387600"/>
          </a:xfrm>
        </p:grpSpPr>
        <p:sp>
          <p:nvSpPr>
            <p:cNvPr id="253" name="Google Shape;253;p19"/>
            <p:cNvSpPr/>
            <p:nvPr/>
          </p:nvSpPr>
          <p:spPr>
            <a:xfrm>
              <a:off x="0" y="0"/>
              <a:ext cx="6561932" cy="2311400"/>
            </a:xfrm>
            <a:custGeom>
              <a:rect b="b" l="l" r="r" t="t"/>
              <a:pathLst>
                <a:path extrusionOk="0" h="2311400" w="6561932">
                  <a:moveTo>
                    <a:pt x="0" y="0"/>
                  </a:moveTo>
                  <a:lnTo>
                    <a:pt x="6561932" y="0"/>
                  </a:lnTo>
                  <a:lnTo>
                    <a:pt x="6561932" y="2311400"/>
                  </a:lnTo>
                  <a:lnTo>
                    <a:pt x="0" y="231140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9"/>
            <p:cNvSpPr txBox="1"/>
            <p:nvPr/>
          </p:nvSpPr>
          <p:spPr>
            <a:xfrm>
              <a:off x="0" y="-76200"/>
              <a:ext cx="6561932" cy="2387600"/>
            </a:xfrm>
            <a:prstGeom prst="rect">
              <a:avLst/>
            </a:prstGeom>
            <a:noFill/>
            <a:ln>
              <a:noFill/>
            </a:ln>
          </p:spPr>
          <p:txBody>
            <a:bodyPr anchorCtr="0" anchor="t" bIns="0" lIns="0" spcFirstLastPara="1" rIns="0" wrap="square" tIns="0">
              <a:noAutofit/>
            </a:bodyPr>
            <a:lstStyle/>
            <a:p>
              <a:pPr indent="0" lvl="0" marL="0" marR="0" rtl="0" algn="l">
                <a:lnSpc>
                  <a:spcPct val="158776"/>
                </a:lnSpc>
                <a:spcBef>
                  <a:spcPts val="0"/>
                </a:spcBef>
                <a:spcAft>
                  <a:spcPts val="0"/>
                </a:spcAft>
                <a:buNone/>
              </a:pPr>
              <a:r>
                <a:rPr lang="en-US" sz="2125">
                  <a:solidFill>
                    <a:srgbClr val="272525"/>
                  </a:solidFill>
                  <a:latin typeface="Montserrat"/>
                  <a:ea typeface="Montserrat"/>
                  <a:cs typeface="Montserrat"/>
                  <a:sym typeface="Montserrat"/>
                </a:rPr>
                <a:t>Streamlined sign-up process captures essential information while maintaining simplicity and security.</a:t>
              </a:r>
              <a:endParaRPr/>
            </a:p>
          </p:txBody>
        </p:sp>
      </p:grpSp>
      <p:sp>
        <p:nvSpPr>
          <p:cNvPr descr="preencoded.png" id="255" name="Google Shape;255;p19"/>
          <p:cNvSpPr/>
          <p:nvPr/>
        </p:nvSpPr>
        <p:spPr>
          <a:xfrm>
            <a:off x="6275337" y="2923431"/>
            <a:ext cx="5737175" cy="5737175"/>
          </a:xfrm>
          <a:custGeom>
            <a:rect b="b" l="l" r="r" t="t"/>
            <a:pathLst>
              <a:path extrusionOk="0" h="5737175" w="5737175">
                <a:moveTo>
                  <a:pt x="0" y="0"/>
                </a:moveTo>
                <a:lnTo>
                  <a:pt x="5737175" y="0"/>
                </a:lnTo>
                <a:lnTo>
                  <a:pt x="5737175" y="5737175"/>
                </a:lnTo>
                <a:lnTo>
                  <a:pt x="0" y="573717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256" name="Google Shape;256;p19"/>
          <p:cNvSpPr/>
          <p:nvPr/>
        </p:nvSpPr>
        <p:spPr>
          <a:xfrm>
            <a:off x="10229329" y="3998194"/>
            <a:ext cx="405110" cy="506462"/>
          </a:xfrm>
          <a:custGeom>
            <a:rect b="b" l="l" r="r" t="t"/>
            <a:pathLst>
              <a:path extrusionOk="0" h="506462" w="405110">
                <a:moveTo>
                  <a:pt x="0" y="0"/>
                </a:moveTo>
                <a:lnTo>
                  <a:pt x="405110" y="0"/>
                </a:lnTo>
                <a:lnTo>
                  <a:pt x="405110" y="506462"/>
                </a:lnTo>
                <a:lnTo>
                  <a:pt x="0" y="506462"/>
                </a:lnTo>
                <a:lnTo>
                  <a:pt x="0" y="0"/>
                </a:lnTo>
                <a:close/>
              </a:path>
            </a:pathLst>
          </a:custGeom>
          <a:blipFill rotWithShape="1">
            <a:blip r:embed="rId7">
              <a:alphaModFix/>
            </a:blip>
            <a:stretch>
              <a:fillRect b="0" l="-713" r="-71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7" name="Google Shape;257;p19"/>
          <p:cNvGrpSpPr/>
          <p:nvPr/>
        </p:nvGrpSpPr>
        <p:grpSpPr>
          <a:xfrm>
            <a:off x="12418665" y="6135738"/>
            <a:ext cx="3563391" cy="466725"/>
            <a:chOff x="0" y="-28575"/>
            <a:chExt cx="4751188" cy="622300"/>
          </a:xfrm>
        </p:grpSpPr>
        <p:sp>
          <p:nvSpPr>
            <p:cNvPr id="258" name="Google Shape;258;p19"/>
            <p:cNvSpPr/>
            <p:nvPr/>
          </p:nvSpPr>
          <p:spPr>
            <a:xfrm>
              <a:off x="0" y="0"/>
              <a:ext cx="4751188" cy="593725"/>
            </a:xfrm>
            <a:custGeom>
              <a:rect b="b" l="l" r="r" t="t"/>
              <a:pathLst>
                <a:path extrusionOk="0" h="593725" w="4751188">
                  <a:moveTo>
                    <a:pt x="0" y="0"/>
                  </a:moveTo>
                  <a:lnTo>
                    <a:pt x="4751188" y="0"/>
                  </a:lnTo>
                  <a:lnTo>
                    <a:pt x="4751188" y="593725"/>
                  </a:lnTo>
                  <a:lnTo>
                    <a:pt x="0" y="5937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9"/>
            <p:cNvSpPr txBox="1"/>
            <p:nvPr/>
          </p:nvSpPr>
          <p:spPr>
            <a:xfrm>
              <a:off x="0" y="-28575"/>
              <a:ext cx="4751188" cy="6223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b="1" lang="en-US" sz="2750">
                  <a:solidFill>
                    <a:srgbClr val="272525"/>
                  </a:solidFill>
                  <a:latin typeface="Barlow"/>
                  <a:ea typeface="Barlow"/>
                  <a:cs typeface="Barlow"/>
                  <a:sym typeface="Barlow"/>
                </a:rPr>
                <a:t>UX Elements</a:t>
              </a:r>
              <a:endParaRPr/>
            </a:p>
          </p:txBody>
        </p:sp>
      </p:grpSp>
      <p:grpSp>
        <p:nvGrpSpPr>
          <p:cNvPr id="260" name="Google Shape;260;p19"/>
          <p:cNvGrpSpPr/>
          <p:nvPr/>
        </p:nvGrpSpPr>
        <p:grpSpPr>
          <a:xfrm>
            <a:off x="12418665" y="6707684"/>
            <a:ext cx="4921449" cy="1790700"/>
            <a:chOff x="0" y="-76200"/>
            <a:chExt cx="6561932" cy="2387600"/>
          </a:xfrm>
        </p:grpSpPr>
        <p:sp>
          <p:nvSpPr>
            <p:cNvPr id="261" name="Google Shape;261;p19"/>
            <p:cNvSpPr/>
            <p:nvPr/>
          </p:nvSpPr>
          <p:spPr>
            <a:xfrm>
              <a:off x="0" y="0"/>
              <a:ext cx="6561932" cy="2311400"/>
            </a:xfrm>
            <a:custGeom>
              <a:rect b="b" l="l" r="r" t="t"/>
              <a:pathLst>
                <a:path extrusionOk="0" h="2311400" w="6561932">
                  <a:moveTo>
                    <a:pt x="0" y="0"/>
                  </a:moveTo>
                  <a:lnTo>
                    <a:pt x="6561932" y="0"/>
                  </a:lnTo>
                  <a:lnTo>
                    <a:pt x="6561932" y="2311400"/>
                  </a:lnTo>
                  <a:lnTo>
                    <a:pt x="0" y="231140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9"/>
            <p:cNvSpPr txBox="1"/>
            <p:nvPr/>
          </p:nvSpPr>
          <p:spPr>
            <a:xfrm>
              <a:off x="0" y="-76200"/>
              <a:ext cx="6561932" cy="2387600"/>
            </a:xfrm>
            <a:prstGeom prst="rect">
              <a:avLst/>
            </a:prstGeom>
            <a:noFill/>
            <a:ln>
              <a:noFill/>
            </a:ln>
          </p:spPr>
          <p:txBody>
            <a:bodyPr anchorCtr="0" anchor="t" bIns="0" lIns="0" spcFirstLastPara="1" rIns="0" wrap="square" tIns="0">
              <a:noAutofit/>
            </a:bodyPr>
            <a:lstStyle/>
            <a:p>
              <a:pPr indent="0" lvl="0" marL="0" marR="0" rtl="0" algn="l">
                <a:lnSpc>
                  <a:spcPct val="158776"/>
                </a:lnSpc>
                <a:spcBef>
                  <a:spcPts val="0"/>
                </a:spcBef>
                <a:spcAft>
                  <a:spcPts val="0"/>
                </a:spcAft>
                <a:buNone/>
              </a:pPr>
              <a:r>
                <a:rPr lang="en-US" sz="2125">
                  <a:solidFill>
                    <a:srgbClr val="272525"/>
                  </a:solidFill>
                  <a:latin typeface="Montserrat"/>
                  <a:ea typeface="Montserrat"/>
                  <a:cs typeface="Montserrat"/>
                  <a:sym typeface="Montserrat"/>
                </a:rPr>
                <a:t>Real-time notifications, confirmation emails, and progress indicators keep users informed throughout their journey</a:t>
              </a:r>
              <a:endParaRPr/>
            </a:p>
          </p:txBody>
        </p:sp>
      </p:grpSp>
      <p:sp>
        <p:nvSpPr>
          <p:cNvPr descr="preencoded.png" id="263" name="Google Shape;263;p19"/>
          <p:cNvSpPr/>
          <p:nvPr/>
        </p:nvSpPr>
        <p:spPr>
          <a:xfrm>
            <a:off x="9631338" y="7424365"/>
            <a:ext cx="405110" cy="506462"/>
          </a:xfrm>
          <a:custGeom>
            <a:rect b="b" l="l" r="r" t="t"/>
            <a:pathLst>
              <a:path extrusionOk="0" h="506462" w="405110">
                <a:moveTo>
                  <a:pt x="0" y="0"/>
                </a:moveTo>
                <a:lnTo>
                  <a:pt x="405109" y="0"/>
                </a:lnTo>
                <a:lnTo>
                  <a:pt x="405109" y="506462"/>
                </a:lnTo>
                <a:lnTo>
                  <a:pt x="0" y="506462"/>
                </a:lnTo>
                <a:lnTo>
                  <a:pt x="0" y="0"/>
                </a:lnTo>
                <a:close/>
              </a:path>
            </a:pathLst>
          </a:custGeom>
          <a:blipFill rotWithShape="1">
            <a:blip r:embed="rId8">
              <a:alphaModFix/>
            </a:blip>
            <a:stretch>
              <a:fillRect b="0" l="-713" r="-71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264" name="Google Shape;264;p19"/>
          <p:cNvSpPr/>
          <p:nvPr/>
        </p:nvSpPr>
        <p:spPr>
          <a:xfrm>
            <a:off x="6290816" y="2945904"/>
            <a:ext cx="5706219" cy="5706219"/>
          </a:xfrm>
          <a:custGeom>
            <a:rect b="b" l="l" r="r" t="t"/>
            <a:pathLst>
              <a:path extrusionOk="0" h="5706219" w="5706219">
                <a:moveTo>
                  <a:pt x="0" y="0"/>
                </a:moveTo>
                <a:lnTo>
                  <a:pt x="5706219" y="0"/>
                </a:lnTo>
                <a:lnTo>
                  <a:pt x="5706219" y="5706218"/>
                </a:lnTo>
                <a:lnTo>
                  <a:pt x="0" y="5706218"/>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265" name="Google Shape;265;p19"/>
          <p:cNvSpPr/>
          <p:nvPr/>
        </p:nvSpPr>
        <p:spPr>
          <a:xfrm>
            <a:off x="6964264" y="5190381"/>
            <a:ext cx="424160" cy="530275"/>
          </a:xfrm>
          <a:custGeom>
            <a:rect b="b" l="l" r="r" t="t"/>
            <a:pathLst>
              <a:path extrusionOk="0" h="530275" w="424160">
                <a:moveTo>
                  <a:pt x="0" y="0"/>
                </a:moveTo>
                <a:lnTo>
                  <a:pt x="424160" y="0"/>
                </a:lnTo>
                <a:lnTo>
                  <a:pt x="424160" y="530275"/>
                </a:lnTo>
                <a:lnTo>
                  <a:pt x="0" y="530275"/>
                </a:lnTo>
                <a:lnTo>
                  <a:pt x="0" y="0"/>
                </a:lnTo>
                <a:close/>
              </a:path>
            </a:pathLst>
          </a:custGeom>
          <a:blipFill rotWithShape="1">
            <a:blip r:embed="rId10">
              <a:alphaModFix/>
            </a:blip>
            <a:stretch>
              <a:fillRect b="0" l="-228" r="-22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266" name="Google Shape;266;p19"/>
          <p:cNvSpPr/>
          <p:nvPr/>
        </p:nvSpPr>
        <p:spPr>
          <a:xfrm>
            <a:off x="6290816" y="2945904"/>
            <a:ext cx="5706219" cy="5706219"/>
          </a:xfrm>
          <a:custGeom>
            <a:rect b="b" l="l" r="r" t="t"/>
            <a:pathLst>
              <a:path extrusionOk="0" h="5706219" w="5706219">
                <a:moveTo>
                  <a:pt x="0" y="0"/>
                </a:moveTo>
                <a:lnTo>
                  <a:pt x="5706219" y="0"/>
                </a:lnTo>
                <a:lnTo>
                  <a:pt x="5706219" y="5706218"/>
                </a:lnTo>
                <a:lnTo>
                  <a:pt x="0" y="5706218"/>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267" name="Google Shape;267;p19"/>
          <p:cNvSpPr/>
          <p:nvPr/>
        </p:nvSpPr>
        <p:spPr>
          <a:xfrm>
            <a:off x="10212884" y="4001541"/>
            <a:ext cx="424160" cy="530275"/>
          </a:xfrm>
          <a:custGeom>
            <a:rect b="b" l="l" r="r" t="t"/>
            <a:pathLst>
              <a:path extrusionOk="0" h="530275" w="424160">
                <a:moveTo>
                  <a:pt x="0" y="0"/>
                </a:moveTo>
                <a:lnTo>
                  <a:pt x="424160" y="0"/>
                </a:lnTo>
                <a:lnTo>
                  <a:pt x="424160" y="530275"/>
                </a:lnTo>
                <a:lnTo>
                  <a:pt x="0" y="530275"/>
                </a:lnTo>
                <a:lnTo>
                  <a:pt x="0" y="0"/>
                </a:lnTo>
                <a:close/>
              </a:path>
            </a:pathLst>
          </a:custGeom>
          <a:blipFill rotWithShape="1">
            <a:blip r:embed="rId12">
              <a:alphaModFix/>
            </a:blip>
            <a:stretch>
              <a:fillRect b="0" l="-228" r="-22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268" name="Google Shape;268;p19"/>
          <p:cNvSpPr/>
          <p:nvPr/>
        </p:nvSpPr>
        <p:spPr>
          <a:xfrm>
            <a:off x="6290816" y="2945904"/>
            <a:ext cx="5706219" cy="5706219"/>
          </a:xfrm>
          <a:custGeom>
            <a:rect b="b" l="l" r="r" t="t"/>
            <a:pathLst>
              <a:path extrusionOk="0" h="5706219" w="5706219">
                <a:moveTo>
                  <a:pt x="0" y="0"/>
                </a:moveTo>
                <a:lnTo>
                  <a:pt x="5706219" y="0"/>
                </a:lnTo>
                <a:lnTo>
                  <a:pt x="5706219" y="5706218"/>
                </a:lnTo>
                <a:lnTo>
                  <a:pt x="0" y="5706218"/>
                </a:lnTo>
                <a:lnTo>
                  <a:pt x="0" y="0"/>
                </a:lnTo>
                <a:close/>
              </a:path>
            </a:pathLst>
          </a:cu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reencoded.png" id="269" name="Google Shape;269;p19"/>
          <p:cNvSpPr/>
          <p:nvPr/>
        </p:nvSpPr>
        <p:spPr>
          <a:xfrm>
            <a:off x="9618166" y="7409260"/>
            <a:ext cx="424160" cy="530275"/>
          </a:xfrm>
          <a:custGeom>
            <a:rect b="b" l="l" r="r" t="t"/>
            <a:pathLst>
              <a:path extrusionOk="0" h="530275" w="424160">
                <a:moveTo>
                  <a:pt x="0" y="0"/>
                </a:moveTo>
                <a:lnTo>
                  <a:pt x="424160" y="0"/>
                </a:lnTo>
                <a:lnTo>
                  <a:pt x="424160" y="530275"/>
                </a:lnTo>
                <a:lnTo>
                  <a:pt x="0" y="530275"/>
                </a:lnTo>
                <a:lnTo>
                  <a:pt x="0" y="0"/>
                </a:lnTo>
                <a:close/>
              </a:path>
            </a:pathLst>
          </a:custGeom>
          <a:blipFill rotWithShape="1">
            <a:blip r:embed="rId14">
              <a:alphaModFix/>
            </a:blip>
            <a:stretch>
              <a:fillRect b="0" l="-228" r="-22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7" name="Shape 277"/>
        <p:cNvGrpSpPr/>
        <p:nvPr/>
      </p:nvGrpSpPr>
      <p:grpSpPr>
        <a:xfrm>
          <a:off x="0" y="0"/>
          <a:ext cx="0" cy="0"/>
          <a:chOff x="0" y="0"/>
          <a:chExt cx="0" cy="0"/>
        </a:xfrm>
      </p:grpSpPr>
      <p:sp>
        <p:nvSpPr>
          <p:cNvPr descr="preencoded.png" id="278" name="Google Shape;278;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20"/>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0" name="Google Shape;280;p20"/>
          <p:cNvGrpSpPr/>
          <p:nvPr/>
        </p:nvGrpSpPr>
        <p:grpSpPr>
          <a:xfrm>
            <a:off x="939105" y="718394"/>
            <a:ext cx="4943029" cy="639216"/>
            <a:chOff x="0" y="-28575"/>
            <a:chExt cx="6590705" cy="852288"/>
          </a:xfrm>
        </p:grpSpPr>
        <p:sp>
          <p:nvSpPr>
            <p:cNvPr id="281" name="Google Shape;281;p20"/>
            <p:cNvSpPr/>
            <p:nvPr/>
          </p:nvSpPr>
          <p:spPr>
            <a:xfrm>
              <a:off x="0" y="0"/>
              <a:ext cx="6590705" cy="823713"/>
            </a:xfrm>
            <a:custGeom>
              <a:rect b="b" l="l" r="r" t="t"/>
              <a:pathLst>
                <a:path extrusionOk="0" h="823713" w="6590705">
                  <a:moveTo>
                    <a:pt x="0" y="0"/>
                  </a:moveTo>
                  <a:lnTo>
                    <a:pt x="6590705" y="0"/>
                  </a:lnTo>
                  <a:lnTo>
                    <a:pt x="6590705" y="823713"/>
                  </a:lnTo>
                  <a:lnTo>
                    <a:pt x="0" y="8237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20"/>
            <p:cNvSpPr txBox="1"/>
            <p:nvPr/>
          </p:nvSpPr>
          <p:spPr>
            <a:xfrm>
              <a:off x="0" y="-28575"/>
              <a:ext cx="6590705" cy="852288"/>
            </a:xfrm>
            <a:prstGeom prst="rect">
              <a:avLst/>
            </a:prstGeom>
            <a:noFill/>
            <a:ln>
              <a:noFill/>
            </a:ln>
          </p:spPr>
          <p:txBody>
            <a:bodyPr anchorCtr="0" anchor="t" bIns="0" lIns="0" spcFirstLastPara="1" rIns="0" wrap="square" tIns="0">
              <a:noAutofit/>
            </a:bodyPr>
            <a:lstStyle/>
            <a:p>
              <a:pPr indent="0" lvl="0" marL="0" marR="0" rtl="0" algn="l">
                <a:lnSpc>
                  <a:spcPct val="124180"/>
                </a:lnSpc>
                <a:spcBef>
                  <a:spcPts val="0"/>
                </a:spcBef>
                <a:spcAft>
                  <a:spcPts val="0"/>
                </a:spcAft>
                <a:buNone/>
              </a:pPr>
              <a:r>
                <a:rPr b="1" lang="en-US" sz="3875">
                  <a:solidFill>
                    <a:srgbClr val="7068F4"/>
                  </a:solidFill>
                  <a:latin typeface="Barlow"/>
                  <a:ea typeface="Barlow"/>
                  <a:cs typeface="Barlow"/>
                  <a:sym typeface="Barlow"/>
                </a:rPr>
                <a:t>Revenue Metrics</a:t>
              </a:r>
              <a:endParaRPr/>
            </a:p>
          </p:txBody>
        </p:sp>
      </p:grpSp>
      <p:grpSp>
        <p:nvGrpSpPr>
          <p:cNvPr id="283" name="Google Shape;283;p20"/>
          <p:cNvGrpSpPr/>
          <p:nvPr/>
        </p:nvGrpSpPr>
        <p:grpSpPr>
          <a:xfrm>
            <a:off x="939105" y="1668959"/>
            <a:ext cx="16409790" cy="447512"/>
            <a:chOff x="0" y="-85725"/>
            <a:chExt cx="21879719" cy="596682"/>
          </a:xfrm>
        </p:grpSpPr>
        <p:sp>
          <p:nvSpPr>
            <p:cNvPr id="284" name="Google Shape;284;p20"/>
            <p:cNvSpPr/>
            <p:nvPr/>
          </p:nvSpPr>
          <p:spPr>
            <a:xfrm>
              <a:off x="0" y="0"/>
              <a:ext cx="21879719" cy="510957"/>
            </a:xfrm>
            <a:custGeom>
              <a:rect b="b" l="l" r="r" t="t"/>
              <a:pathLst>
                <a:path extrusionOk="0" h="510957" w="21879719">
                  <a:moveTo>
                    <a:pt x="0" y="0"/>
                  </a:moveTo>
                  <a:lnTo>
                    <a:pt x="21879719" y="0"/>
                  </a:lnTo>
                  <a:lnTo>
                    <a:pt x="21879719" y="510957"/>
                  </a:lnTo>
                  <a:lnTo>
                    <a:pt x="0" y="51095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20"/>
            <p:cNvSpPr txBox="1"/>
            <p:nvPr/>
          </p:nvSpPr>
          <p:spPr>
            <a:xfrm>
              <a:off x="0" y="-85725"/>
              <a:ext cx="21879718" cy="596682"/>
            </a:xfrm>
            <a:prstGeom prst="rect">
              <a:avLst/>
            </a:prstGeom>
            <a:noFill/>
            <a:ln>
              <a:noFill/>
            </a:ln>
          </p:spPr>
          <p:txBody>
            <a:bodyPr anchorCtr="0" anchor="t" bIns="0" lIns="0" spcFirstLastPara="1" rIns="0" wrap="square" tIns="0">
              <a:noAutofit/>
            </a:bodyPr>
            <a:lstStyle/>
            <a:p>
              <a:pPr indent="0" lvl="0" marL="0" marR="0" rtl="0" algn="l">
                <a:lnSpc>
                  <a:spcPct val="160867"/>
                </a:lnSpc>
                <a:spcBef>
                  <a:spcPts val="0"/>
                </a:spcBef>
                <a:spcAft>
                  <a:spcPts val="0"/>
                </a:spcAft>
                <a:buNone/>
              </a:pPr>
              <a:r>
                <a:rPr lang="en-US" sz="1937">
                  <a:solidFill>
                    <a:srgbClr val="272525"/>
                  </a:solidFill>
                  <a:latin typeface="Montserrat"/>
                  <a:ea typeface="Montserrat"/>
                  <a:cs typeface="Montserrat"/>
                  <a:sym typeface="Montserrat"/>
                </a:rPr>
                <a:t>Our platform generates revenue through streams tracked via Stripe integration in developer mode.</a:t>
              </a:r>
              <a:endParaRPr/>
            </a:p>
          </p:txBody>
        </p:sp>
      </p:grpSp>
      <p:sp>
        <p:nvSpPr>
          <p:cNvPr descr="preencoded.png" id="286" name="Google Shape;286;p20"/>
          <p:cNvSpPr/>
          <p:nvPr/>
        </p:nvSpPr>
        <p:spPr>
          <a:xfrm>
            <a:off x="939105" y="2244924"/>
            <a:ext cx="15308908" cy="7302252"/>
          </a:xfrm>
          <a:custGeom>
            <a:rect b="b" l="l" r="r" t="t"/>
            <a:pathLst>
              <a:path extrusionOk="0" h="7302252" w="15308908">
                <a:moveTo>
                  <a:pt x="0" y="0"/>
                </a:moveTo>
                <a:lnTo>
                  <a:pt x="15308907" y="0"/>
                </a:lnTo>
                <a:lnTo>
                  <a:pt x="15308907" y="7302252"/>
                </a:lnTo>
                <a:lnTo>
                  <a:pt x="0" y="7302252"/>
                </a:lnTo>
                <a:lnTo>
                  <a:pt x="0" y="0"/>
                </a:lnTo>
                <a:close/>
              </a:path>
            </a:pathLst>
          </a:custGeom>
          <a:blipFill rotWithShape="1">
            <a:blip r:embed="rId4">
              <a:alphaModFix/>
            </a:blip>
            <a:stretch>
              <a:fillRect b="-28" l="0" r="0" t="-2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4" name="Shape 294"/>
        <p:cNvGrpSpPr/>
        <p:nvPr/>
      </p:nvGrpSpPr>
      <p:grpSpPr>
        <a:xfrm>
          <a:off x="0" y="0"/>
          <a:ext cx="0" cy="0"/>
          <a:chOff x="0" y="0"/>
          <a:chExt cx="0" cy="0"/>
        </a:xfrm>
      </p:grpSpPr>
      <p:sp>
        <p:nvSpPr>
          <p:cNvPr descr="preencoded.png" id="295" name="Google Shape;295;p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6" name="Google Shape;296;p21"/>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EEEF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297" name="Google Shape;297;p21"/>
          <p:cNvGrpSpPr/>
          <p:nvPr/>
        </p:nvGrpSpPr>
        <p:grpSpPr>
          <a:xfrm>
            <a:off x="861714" y="608631"/>
            <a:ext cx="13079313" cy="594793"/>
            <a:chOff x="0" y="-19050"/>
            <a:chExt cx="9235282" cy="720923"/>
          </a:xfrm>
        </p:grpSpPr>
        <p:sp>
          <p:nvSpPr>
            <p:cNvPr id="298" name="Google Shape;298;p21"/>
            <p:cNvSpPr/>
            <p:nvPr/>
          </p:nvSpPr>
          <p:spPr>
            <a:xfrm>
              <a:off x="0" y="0"/>
              <a:ext cx="9235282" cy="701873"/>
            </a:xfrm>
            <a:custGeom>
              <a:rect b="b" l="l" r="r" t="t"/>
              <a:pathLst>
                <a:path extrusionOk="0" h="701873" w="9235282">
                  <a:moveTo>
                    <a:pt x="0" y="0"/>
                  </a:moveTo>
                  <a:lnTo>
                    <a:pt x="9235282" y="0"/>
                  </a:lnTo>
                  <a:lnTo>
                    <a:pt x="9235282" y="701873"/>
                  </a:lnTo>
                  <a:lnTo>
                    <a:pt x="0" y="70187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99" name="Google Shape;299;p21"/>
            <p:cNvSpPr txBox="1"/>
            <p:nvPr/>
          </p:nvSpPr>
          <p:spPr>
            <a:xfrm>
              <a:off x="0" y="-19050"/>
              <a:ext cx="9235282" cy="720923"/>
            </a:xfrm>
            <a:prstGeom prst="rect">
              <a:avLst/>
            </a:prstGeom>
            <a:noFill/>
            <a:ln>
              <a:noFill/>
            </a:ln>
          </p:spPr>
          <p:txBody>
            <a:bodyPr anchorCtr="0" anchor="t" bIns="0" lIns="0" spcFirstLastPara="1" rIns="0" wrap="square" tIns="0">
              <a:noAutofit/>
            </a:bodyPr>
            <a:lstStyle/>
            <a:p>
              <a:pPr indent="0" lvl="0" marL="0" marR="0" rtl="0" algn="l">
                <a:lnSpc>
                  <a:spcPct val="76388"/>
                </a:lnSpc>
                <a:spcBef>
                  <a:spcPts val="0"/>
                </a:spcBef>
                <a:spcAft>
                  <a:spcPts val="0"/>
                </a:spcAft>
                <a:buNone/>
              </a:pPr>
              <a:r>
                <a:rPr b="1" lang="en-US" sz="5400">
                  <a:solidFill>
                    <a:srgbClr val="7068F4"/>
                  </a:solidFill>
                  <a:latin typeface="Barlow"/>
                  <a:ea typeface="Barlow"/>
                  <a:cs typeface="Barlow"/>
                  <a:sym typeface="Barlow"/>
                </a:rPr>
                <a:t>06 Stored Procedures Demonstration</a:t>
              </a:r>
              <a:endParaRPr/>
            </a:p>
          </p:txBody>
        </p:sp>
      </p:grpSp>
      <p:grpSp>
        <p:nvGrpSpPr>
          <p:cNvPr id="300" name="Google Shape;300;p21"/>
          <p:cNvGrpSpPr/>
          <p:nvPr/>
        </p:nvGrpSpPr>
        <p:grpSpPr>
          <a:xfrm>
            <a:off x="861715" y="1487686"/>
            <a:ext cx="16564571" cy="291704"/>
            <a:chOff x="0" y="-47625"/>
            <a:chExt cx="22086094" cy="388938"/>
          </a:xfrm>
        </p:grpSpPr>
        <p:sp>
          <p:nvSpPr>
            <p:cNvPr id="301" name="Google Shape;301;p21"/>
            <p:cNvSpPr/>
            <p:nvPr/>
          </p:nvSpPr>
          <p:spPr>
            <a:xfrm>
              <a:off x="0" y="0"/>
              <a:ext cx="22086094" cy="341313"/>
            </a:xfrm>
            <a:custGeom>
              <a:rect b="b" l="l" r="r" t="t"/>
              <a:pathLst>
                <a:path extrusionOk="0" h="341313" w="22086094">
                  <a:moveTo>
                    <a:pt x="0" y="0"/>
                  </a:moveTo>
                  <a:lnTo>
                    <a:pt x="22086094" y="0"/>
                  </a:lnTo>
                  <a:lnTo>
                    <a:pt x="22086094" y="341313"/>
                  </a:lnTo>
                  <a:lnTo>
                    <a:pt x="0" y="3413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2" name="Google Shape;302;p21"/>
            <p:cNvSpPr txBox="1"/>
            <p:nvPr/>
          </p:nvSpPr>
          <p:spPr>
            <a:xfrm>
              <a:off x="0" y="-47625"/>
              <a:ext cx="22086093" cy="388938"/>
            </a:xfrm>
            <a:prstGeom prst="rect">
              <a:avLst/>
            </a:prstGeom>
            <a:noFill/>
            <a:ln>
              <a:noFill/>
            </a:ln>
          </p:spPr>
          <p:txBody>
            <a:bodyPr anchorCtr="0" anchor="t" bIns="0" lIns="0" spcFirstLastPara="1" rIns="0" wrap="square" tIns="0">
              <a:noAutofit/>
            </a:bodyPr>
            <a:lstStyle/>
            <a:p>
              <a:pPr indent="0" lvl="0" marL="0" marR="0" rtl="0" algn="l">
                <a:lnSpc>
                  <a:spcPct val="83333"/>
                </a:lnSpc>
                <a:spcBef>
                  <a:spcPts val="0"/>
                </a:spcBef>
                <a:spcAft>
                  <a:spcPts val="0"/>
                </a:spcAft>
                <a:buNone/>
              </a:pPr>
              <a:r>
                <a:t/>
              </a:r>
              <a:endParaRPr sz="2400">
                <a:solidFill>
                  <a:srgbClr val="272525"/>
                </a:solidFill>
                <a:latin typeface="Montserrat"/>
                <a:ea typeface="Montserrat"/>
                <a:cs typeface="Montserrat"/>
                <a:sym typeface="Montserrat"/>
              </a:endParaRPr>
            </a:p>
          </p:txBody>
        </p:sp>
      </p:grpSp>
      <p:sp>
        <p:nvSpPr>
          <p:cNvPr id="303" name="Google Shape;303;p21"/>
          <p:cNvSpPr/>
          <p:nvPr/>
        </p:nvSpPr>
        <p:spPr>
          <a:xfrm>
            <a:off x="1021705" y="2839343"/>
            <a:ext cx="2105620" cy="263128"/>
          </a:xfrm>
          <a:custGeom>
            <a:rect b="b" l="l" r="r" t="t"/>
            <a:pathLst>
              <a:path extrusionOk="0" h="350837" w="2807493">
                <a:moveTo>
                  <a:pt x="0" y="0"/>
                </a:moveTo>
                <a:lnTo>
                  <a:pt x="2807493" y="0"/>
                </a:lnTo>
                <a:lnTo>
                  <a:pt x="2807493" y="350837"/>
                </a:lnTo>
                <a:lnTo>
                  <a:pt x="0" y="35083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4" name="Google Shape;304;p21"/>
          <p:cNvSpPr/>
          <p:nvPr/>
        </p:nvSpPr>
        <p:spPr>
          <a:xfrm>
            <a:off x="1021705" y="3198465"/>
            <a:ext cx="5201542" cy="255985"/>
          </a:xfrm>
          <a:custGeom>
            <a:rect b="b" l="l" r="r" t="t"/>
            <a:pathLst>
              <a:path extrusionOk="0" h="341313" w="6935390">
                <a:moveTo>
                  <a:pt x="0" y="0"/>
                </a:moveTo>
                <a:lnTo>
                  <a:pt x="6935390" y="0"/>
                </a:lnTo>
                <a:lnTo>
                  <a:pt x="6935390" y="341313"/>
                </a:lnTo>
                <a:lnTo>
                  <a:pt x="0" y="341313"/>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305" name="Google Shape;305;p21"/>
          <p:cNvGrpSpPr/>
          <p:nvPr/>
        </p:nvGrpSpPr>
        <p:grpSpPr>
          <a:xfrm>
            <a:off x="6543229" y="2832199"/>
            <a:ext cx="2238375" cy="270272"/>
            <a:chOff x="0" y="-9525"/>
            <a:chExt cx="2984500" cy="360362"/>
          </a:xfrm>
        </p:grpSpPr>
        <p:sp>
          <p:nvSpPr>
            <p:cNvPr id="306" name="Google Shape;306;p21"/>
            <p:cNvSpPr/>
            <p:nvPr/>
          </p:nvSpPr>
          <p:spPr>
            <a:xfrm>
              <a:off x="0" y="0"/>
              <a:ext cx="2984500" cy="350837"/>
            </a:xfrm>
            <a:custGeom>
              <a:rect b="b" l="l" r="r" t="t"/>
              <a:pathLst>
                <a:path extrusionOk="0" h="350837" w="2984500">
                  <a:moveTo>
                    <a:pt x="0" y="0"/>
                  </a:moveTo>
                  <a:lnTo>
                    <a:pt x="2984500" y="0"/>
                  </a:lnTo>
                  <a:lnTo>
                    <a:pt x="2984500" y="350837"/>
                  </a:lnTo>
                  <a:lnTo>
                    <a:pt x="0" y="35083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07" name="Google Shape;307;p21"/>
            <p:cNvSpPr txBox="1"/>
            <p:nvPr/>
          </p:nvSpPr>
          <p:spPr>
            <a:xfrm>
              <a:off x="0" y="-9525"/>
              <a:ext cx="2984500" cy="360362"/>
            </a:xfrm>
            <a:prstGeom prst="rect">
              <a:avLst/>
            </a:prstGeom>
            <a:noFill/>
            <a:ln>
              <a:noFill/>
            </a:ln>
          </p:spPr>
          <p:txBody>
            <a:bodyPr anchorCtr="0" anchor="t" bIns="0" lIns="0" spcFirstLastPara="1" rIns="0" wrap="square" tIns="0">
              <a:noAutofit/>
            </a:bodyPr>
            <a:lstStyle/>
            <a:p>
              <a:pPr indent="0" lvl="0" marL="0" marR="0" rtl="0" algn="l">
                <a:lnSpc>
                  <a:spcPct val="64437"/>
                </a:lnSpc>
                <a:spcBef>
                  <a:spcPts val="0"/>
                </a:spcBef>
                <a:spcAft>
                  <a:spcPts val="0"/>
                </a:spcAft>
                <a:buNone/>
              </a:pPr>
              <a:r>
                <a:t/>
              </a:r>
              <a:endParaRPr b="1" sz="3200">
                <a:solidFill>
                  <a:srgbClr val="272525"/>
                </a:solidFill>
                <a:latin typeface="Barlow"/>
                <a:ea typeface="Barlow"/>
                <a:cs typeface="Barlow"/>
                <a:sym typeface="Barlow"/>
              </a:endParaRPr>
            </a:p>
          </p:txBody>
        </p:sp>
      </p:grpSp>
      <p:grpSp>
        <p:nvGrpSpPr>
          <p:cNvPr id="308" name="Google Shape;308;p21"/>
          <p:cNvGrpSpPr/>
          <p:nvPr/>
        </p:nvGrpSpPr>
        <p:grpSpPr>
          <a:xfrm>
            <a:off x="6543229" y="3162746"/>
            <a:ext cx="5201542" cy="547688"/>
            <a:chOff x="0" y="-47625"/>
            <a:chExt cx="6935390" cy="730250"/>
          </a:xfrm>
        </p:grpSpPr>
        <p:sp>
          <p:nvSpPr>
            <p:cNvPr id="309" name="Google Shape;309;p21"/>
            <p:cNvSpPr/>
            <p:nvPr/>
          </p:nvSpPr>
          <p:spPr>
            <a:xfrm>
              <a:off x="0" y="0"/>
              <a:ext cx="6935390" cy="682625"/>
            </a:xfrm>
            <a:custGeom>
              <a:rect b="b" l="l" r="r" t="t"/>
              <a:pathLst>
                <a:path extrusionOk="0" h="682625" w="6935390">
                  <a:moveTo>
                    <a:pt x="0" y="0"/>
                  </a:moveTo>
                  <a:lnTo>
                    <a:pt x="6935390" y="0"/>
                  </a:lnTo>
                  <a:lnTo>
                    <a:pt x="6935390" y="682625"/>
                  </a:lnTo>
                  <a:lnTo>
                    <a:pt x="0" y="6826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0" name="Google Shape;310;p21"/>
            <p:cNvSpPr txBox="1"/>
            <p:nvPr/>
          </p:nvSpPr>
          <p:spPr>
            <a:xfrm>
              <a:off x="0" y="-47625"/>
              <a:ext cx="6935390" cy="730250"/>
            </a:xfrm>
            <a:prstGeom prst="rect">
              <a:avLst/>
            </a:prstGeom>
            <a:noFill/>
            <a:ln>
              <a:noFill/>
            </a:ln>
          </p:spPr>
          <p:txBody>
            <a:bodyPr anchorCtr="0" anchor="t" bIns="0" lIns="0" spcFirstLastPara="1" rIns="0" wrap="square" tIns="0">
              <a:noAutofit/>
            </a:bodyPr>
            <a:lstStyle/>
            <a:p>
              <a:pPr indent="0" lvl="0" marL="0" marR="0" rtl="0" algn="l">
                <a:lnSpc>
                  <a:spcPct val="83333"/>
                </a:lnSpc>
                <a:spcBef>
                  <a:spcPts val="0"/>
                </a:spcBef>
                <a:spcAft>
                  <a:spcPts val="0"/>
                </a:spcAft>
                <a:buNone/>
              </a:pPr>
              <a:r>
                <a:t/>
              </a:r>
              <a:endParaRPr sz="2400">
                <a:solidFill>
                  <a:srgbClr val="272525"/>
                </a:solidFill>
                <a:latin typeface="Montserrat"/>
                <a:ea typeface="Montserrat"/>
                <a:cs typeface="Montserrat"/>
                <a:sym typeface="Montserrat"/>
              </a:endParaRPr>
            </a:p>
          </p:txBody>
        </p:sp>
      </p:grpSp>
      <p:sp>
        <p:nvSpPr>
          <p:cNvPr id="311" name="Google Shape;311;p21"/>
          <p:cNvSpPr/>
          <p:nvPr/>
        </p:nvSpPr>
        <p:spPr>
          <a:xfrm>
            <a:off x="12064752" y="2839343"/>
            <a:ext cx="2950518" cy="263128"/>
          </a:xfrm>
          <a:custGeom>
            <a:rect b="b" l="l" r="r" t="t"/>
            <a:pathLst>
              <a:path extrusionOk="0" h="350837" w="3934023">
                <a:moveTo>
                  <a:pt x="0" y="0"/>
                </a:moveTo>
                <a:lnTo>
                  <a:pt x="3934023" y="0"/>
                </a:lnTo>
                <a:lnTo>
                  <a:pt x="3934023" y="350837"/>
                </a:lnTo>
                <a:lnTo>
                  <a:pt x="0" y="350837"/>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312" name="Google Shape;312;p21"/>
          <p:cNvGrpSpPr/>
          <p:nvPr/>
        </p:nvGrpSpPr>
        <p:grpSpPr>
          <a:xfrm>
            <a:off x="12064752" y="3162746"/>
            <a:ext cx="5201542" cy="547688"/>
            <a:chOff x="0" y="-47625"/>
            <a:chExt cx="6935390" cy="730250"/>
          </a:xfrm>
        </p:grpSpPr>
        <p:sp>
          <p:nvSpPr>
            <p:cNvPr id="313" name="Google Shape;313;p21"/>
            <p:cNvSpPr/>
            <p:nvPr/>
          </p:nvSpPr>
          <p:spPr>
            <a:xfrm>
              <a:off x="0" y="0"/>
              <a:ext cx="6935390" cy="682625"/>
            </a:xfrm>
            <a:custGeom>
              <a:rect b="b" l="l" r="r" t="t"/>
              <a:pathLst>
                <a:path extrusionOk="0" h="682625" w="6935390">
                  <a:moveTo>
                    <a:pt x="0" y="0"/>
                  </a:moveTo>
                  <a:lnTo>
                    <a:pt x="6935390" y="0"/>
                  </a:lnTo>
                  <a:lnTo>
                    <a:pt x="6935390" y="682625"/>
                  </a:lnTo>
                  <a:lnTo>
                    <a:pt x="0" y="682625"/>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314" name="Google Shape;314;p21"/>
            <p:cNvSpPr txBox="1"/>
            <p:nvPr/>
          </p:nvSpPr>
          <p:spPr>
            <a:xfrm>
              <a:off x="0" y="-47625"/>
              <a:ext cx="6935390" cy="730250"/>
            </a:xfrm>
            <a:prstGeom prst="rect">
              <a:avLst/>
            </a:prstGeom>
            <a:noFill/>
            <a:ln>
              <a:noFill/>
            </a:ln>
          </p:spPr>
          <p:txBody>
            <a:bodyPr anchorCtr="0" anchor="t" bIns="0" lIns="0" spcFirstLastPara="1" rIns="0" wrap="square" tIns="0">
              <a:noAutofit/>
            </a:bodyPr>
            <a:lstStyle/>
            <a:p>
              <a:pPr indent="0" lvl="0" marL="0" marR="0" rtl="0" algn="l">
                <a:lnSpc>
                  <a:spcPct val="83333"/>
                </a:lnSpc>
                <a:spcBef>
                  <a:spcPts val="0"/>
                </a:spcBef>
                <a:spcAft>
                  <a:spcPts val="0"/>
                </a:spcAft>
                <a:buNone/>
              </a:pPr>
              <a:r>
                <a:t/>
              </a:r>
              <a:endParaRPr sz="2400">
                <a:solidFill>
                  <a:srgbClr val="272525"/>
                </a:solidFill>
                <a:latin typeface="Montserrat"/>
                <a:ea typeface="Montserrat"/>
                <a:cs typeface="Montserrat"/>
                <a:sym typeface="Montserrat"/>
              </a:endParaRPr>
            </a:p>
          </p:txBody>
        </p:sp>
      </p:grpSp>
      <p:pic>
        <p:nvPicPr>
          <p:cNvPr descr="preencoded.png" id="315" name="Google Shape;315;p21"/>
          <p:cNvPicPr preferRelativeResize="0"/>
          <p:nvPr/>
        </p:nvPicPr>
        <p:blipFill rotWithShape="1">
          <a:blip r:embed="rId4">
            <a:alphaModFix/>
          </a:blip>
          <a:srcRect b="0" l="0" r="0" t="0"/>
          <a:stretch/>
        </p:blipFill>
        <p:spPr>
          <a:xfrm>
            <a:off x="689372" y="1567458"/>
            <a:ext cx="4417219" cy="512088"/>
          </a:xfrm>
          <a:prstGeom prst="rect">
            <a:avLst/>
          </a:prstGeom>
          <a:noFill/>
          <a:ln>
            <a:noFill/>
          </a:ln>
        </p:spPr>
      </p:pic>
      <p:sp>
        <p:nvSpPr>
          <p:cNvPr id="316" name="Google Shape;316;p21"/>
          <p:cNvSpPr/>
          <p:nvPr/>
        </p:nvSpPr>
        <p:spPr>
          <a:xfrm>
            <a:off x="817392" y="2271475"/>
            <a:ext cx="4289100" cy="210600"/>
          </a:xfrm>
          <a:prstGeom prst="rect">
            <a:avLst/>
          </a:prstGeom>
          <a:noFill/>
          <a:ln>
            <a:noFill/>
          </a:ln>
        </p:spPr>
        <p:txBody>
          <a:bodyPr anchorCtr="0" anchor="t" bIns="0" lIns="0" spcFirstLastPara="1" rIns="0" wrap="square" tIns="0">
            <a:noAutofit/>
          </a:bodyPr>
          <a:lstStyle/>
          <a:p>
            <a:pPr indent="0" lvl="0" marL="0" marR="0" rtl="0" algn="l">
              <a:lnSpc>
                <a:spcPct val="68750"/>
              </a:lnSpc>
              <a:spcBef>
                <a:spcPts val="0"/>
              </a:spcBef>
              <a:spcAft>
                <a:spcPts val="0"/>
              </a:spcAft>
              <a:buClr>
                <a:srgbClr val="384653"/>
              </a:buClr>
              <a:buSzPts val="2400"/>
              <a:buFont typeface="Barlow"/>
              <a:buNone/>
            </a:pPr>
            <a:r>
              <a:rPr b="1" lang="en-US" sz="2400">
                <a:solidFill>
                  <a:srgbClr val="384653"/>
                </a:solidFill>
                <a:latin typeface="Barlow"/>
                <a:ea typeface="Barlow"/>
                <a:cs typeface="Barlow"/>
                <a:sym typeface="Barlow"/>
              </a:rPr>
              <a:t>Create User Table</a:t>
            </a:r>
            <a:endParaRPr sz="2400">
              <a:solidFill>
                <a:schemeClr val="dk1"/>
              </a:solidFill>
              <a:latin typeface="Calibri"/>
              <a:ea typeface="Calibri"/>
              <a:cs typeface="Calibri"/>
              <a:sym typeface="Calibri"/>
            </a:endParaRPr>
          </a:p>
        </p:txBody>
      </p:sp>
      <p:sp>
        <p:nvSpPr>
          <p:cNvPr id="317" name="Google Shape;317;p21"/>
          <p:cNvSpPr/>
          <p:nvPr/>
        </p:nvSpPr>
        <p:spPr>
          <a:xfrm>
            <a:off x="817364" y="2558772"/>
            <a:ext cx="4161234" cy="1151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1600"/>
              <a:buFont typeface="Montserrat"/>
              <a:buNone/>
            </a:pPr>
            <a:r>
              <a:rPr lang="en-US" sz="1600">
                <a:solidFill>
                  <a:srgbClr val="384653"/>
                </a:solidFill>
                <a:latin typeface="Montserrat"/>
                <a:ea typeface="Montserrat"/>
                <a:cs typeface="Montserrat"/>
                <a:sym typeface="Montserrat"/>
              </a:rPr>
              <a:t>Initialize database with proper schemas </a:t>
            </a:r>
            <a:endParaRPr sz="1600">
              <a:solidFill>
                <a:schemeClr val="dk1"/>
              </a:solidFill>
              <a:latin typeface="Calibri"/>
              <a:ea typeface="Calibri"/>
              <a:cs typeface="Calibri"/>
              <a:sym typeface="Calibri"/>
            </a:endParaRPr>
          </a:p>
        </p:txBody>
      </p:sp>
      <p:pic>
        <p:nvPicPr>
          <p:cNvPr descr="preencoded.png" id="318" name="Google Shape;318;p21"/>
          <p:cNvPicPr preferRelativeResize="0"/>
          <p:nvPr/>
        </p:nvPicPr>
        <p:blipFill rotWithShape="1">
          <a:blip r:embed="rId5">
            <a:alphaModFix/>
          </a:blip>
          <a:srcRect b="0" l="0" r="0" t="0"/>
          <a:stretch/>
        </p:blipFill>
        <p:spPr>
          <a:xfrm>
            <a:off x="5106591" y="1567458"/>
            <a:ext cx="4417219" cy="512088"/>
          </a:xfrm>
          <a:prstGeom prst="rect">
            <a:avLst/>
          </a:prstGeom>
          <a:noFill/>
          <a:ln>
            <a:noFill/>
          </a:ln>
        </p:spPr>
      </p:pic>
      <p:sp>
        <p:nvSpPr>
          <p:cNvPr id="319" name="Google Shape;319;p21"/>
          <p:cNvSpPr/>
          <p:nvPr/>
        </p:nvSpPr>
        <p:spPr>
          <a:xfrm>
            <a:off x="5234564" y="2271475"/>
            <a:ext cx="4161300" cy="210600"/>
          </a:xfrm>
          <a:prstGeom prst="rect">
            <a:avLst/>
          </a:prstGeom>
          <a:noFill/>
          <a:ln>
            <a:noFill/>
          </a:ln>
        </p:spPr>
        <p:txBody>
          <a:bodyPr anchorCtr="0" anchor="t" bIns="0" lIns="0" spcFirstLastPara="1" rIns="0" wrap="square" tIns="0">
            <a:noAutofit/>
          </a:bodyPr>
          <a:lstStyle/>
          <a:p>
            <a:pPr indent="0" lvl="0" marL="0" marR="0" rtl="0" algn="l">
              <a:lnSpc>
                <a:spcPct val="68750"/>
              </a:lnSpc>
              <a:spcBef>
                <a:spcPts val="0"/>
              </a:spcBef>
              <a:spcAft>
                <a:spcPts val="0"/>
              </a:spcAft>
              <a:buClr>
                <a:srgbClr val="384653"/>
              </a:buClr>
              <a:buSzPts val="2400"/>
              <a:buFont typeface="Barlow"/>
              <a:buNone/>
            </a:pPr>
            <a:r>
              <a:rPr b="1" lang="en-US" sz="2400">
                <a:solidFill>
                  <a:srgbClr val="384653"/>
                </a:solidFill>
                <a:latin typeface="Barlow"/>
                <a:ea typeface="Barlow"/>
                <a:cs typeface="Barlow"/>
                <a:sym typeface="Barlow"/>
              </a:rPr>
              <a:t>Insert User Dummy Data</a:t>
            </a:r>
            <a:endParaRPr sz="2400">
              <a:solidFill>
                <a:schemeClr val="dk1"/>
              </a:solidFill>
              <a:latin typeface="Calibri"/>
              <a:ea typeface="Calibri"/>
              <a:cs typeface="Calibri"/>
              <a:sym typeface="Calibri"/>
            </a:endParaRPr>
          </a:p>
        </p:txBody>
      </p:sp>
      <p:sp>
        <p:nvSpPr>
          <p:cNvPr id="320" name="Google Shape;320;p21"/>
          <p:cNvSpPr/>
          <p:nvPr/>
        </p:nvSpPr>
        <p:spPr>
          <a:xfrm>
            <a:off x="5234583" y="2558772"/>
            <a:ext cx="4161234" cy="14755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1600"/>
              <a:buFont typeface="Montserrat"/>
              <a:buNone/>
            </a:pPr>
            <a:r>
              <a:rPr lang="en-US" sz="1600">
                <a:solidFill>
                  <a:srgbClr val="384653"/>
                </a:solidFill>
                <a:latin typeface="Montserrat"/>
                <a:ea typeface="Montserrat"/>
                <a:cs typeface="Montserrat"/>
                <a:sym typeface="Montserrat"/>
              </a:rPr>
              <a:t>Populate tables with test user data to validate functionality and performance</a:t>
            </a:r>
            <a:endParaRPr sz="1600">
              <a:solidFill>
                <a:schemeClr val="dk1"/>
              </a:solidFill>
              <a:latin typeface="Calibri"/>
              <a:ea typeface="Calibri"/>
              <a:cs typeface="Calibri"/>
              <a:sym typeface="Calibri"/>
            </a:endParaRPr>
          </a:p>
        </p:txBody>
      </p:sp>
      <p:pic>
        <p:nvPicPr>
          <p:cNvPr descr="preencoded.png" id="321" name="Google Shape;321;p21"/>
          <p:cNvPicPr preferRelativeResize="0"/>
          <p:nvPr/>
        </p:nvPicPr>
        <p:blipFill rotWithShape="1">
          <a:blip r:embed="rId6">
            <a:alphaModFix/>
          </a:blip>
          <a:srcRect b="0" l="0" r="0" t="0"/>
          <a:stretch/>
        </p:blipFill>
        <p:spPr>
          <a:xfrm>
            <a:off x="9523809" y="1567458"/>
            <a:ext cx="4417219" cy="512088"/>
          </a:xfrm>
          <a:prstGeom prst="rect">
            <a:avLst/>
          </a:prstGeom>
          <a:noFill/>
          <a:ln>
            <a:noFill/>
          </a:ln>
        </p:spPr>
      </p:pic>
      <p:sp>
        <p:nvSpPr>
          <p:cNvPr id="322" name="Google Shape;322;p21"/>
          <p:cNvSpPr/>
          <p:nvPr/>
        </p:nvSpPr>
        <p:spPr>
          <a:xfrm>
            <a:off x="9651797" y="2271475"/>
            <a:ext cx="5363400" cy="210600"/>
          </a:xfrm>
          <a:prstGeom prst="rect">
            <a:avLst/>
          </a:prstGeom>
          <a:noFill/>
          <a:ln>
            <a:noFill/>
          </a:ln>
        </p:spPr>
        <p:txBody>
          <a:bodyPr anchorCtr="0" anchor="t" bIns="0" lIns="0" spcFirstLastPara="1" rIns="0" wrap="square" tIns="0">
            <a:noAutofit/>
          </a:bodyPr>
          <a:lstStyle/>
          <a:p>
            <a:pPr indent="0" lvl="0" marL="0" marR="0" rtl="0" algn="l">
              <a:lnSpc>
                <a:spcPct val="68750"/>
              </a:lnSpc>
              <a:spcBef>
                <a:spcPts val="0"/>
              </a:spcBef>
              <a:spcAft>
                <a:spcPts val="0"/>
              </a:spcAft>
              <a:buClr>
                <a:srgbClr val="384653"/>
              </a:buClr>
              <a:buSzPts val="2400"/>
              <a:buFont typeface="Barlow"/>
              <a:buNone/>
            </a:pPr>
            <a:r>
              <a:rPr b="1" lang="en-US" sz="2400">
                <a:solidFill>
                  <a:srgbClr val="384653"/>
                </a:solidFill>
                <a:latin typeface="Barlow"/>
                <a:ea typeface="Barlow"/>
                <a:cs typeface="Barlow"/>
                <a:sym typeface="Barlow"/>
              </a:rPr>
              <a:t>Insert Marketplace Dummy Data</a:t>
            </a:r>
            <a:endParaRPr sz="2400">
              <a:solidFill>
                <a:schemeClr val="dk1"/>
              </a:solidFill>
              <a:latin typeface="Calibri"/>
              <a:ea typeface="Calibri"/>
              <a:cs typeface="Calibri"/>
              <a:sym typeface="Calibri"/>
            </a:endParaRPr>
          </a:p>
        </p:txBody>
      </p:sp>
      <p:sp>
        <p:nvSpPr>
          <p:cNvPr id="323" name="Google Shape;323;p21"/>
          <p:cNvSpPr/>
          <p:nvPr/>
        </p:nvSpPr>
        <p:spPr>
          <a:xfrm>
            <a:off x="9651802" y="2558772"/>
            <a:ext cx="4161234" cy="4095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84653"/>
              </a:buClr>
              <a:buSzPts val="1600"/>
              <a:buFont typeface="Montserrat"/>
              <a:buNone/>
            </a:pPr>
            <a:r>
              <a:rPr lang="en-US" sz="1600">
                <a:solidFill>
                  <a:srgbClr val="384653"/>
                </a:solidFill>
                <a:latin typeface="Montserrat"/>
                <a:ea typeface="Montserrat"/>
                <a:cs typeface="Montserrat"/>
                <a:sym typeface="Montserrat"/>
              </a:rPr>
              <a:t>Populate tables with test marketplace test data from </a:t>
            </a:r>
            <a:r>
              <a:rPr lang="en-US" sz="1600" u="sng">
                <a:solidFill>
                  <a:schemeClr val="hlink"/>
                </a:solidFill>
                <a:latin typeface="Montserrat"/>
                <a:ea typeface="Montserrat"/>
                <a:cs typeface="Montserrat"/>
                <a:sym typeface="Montserrat"/>
                <a:hlinkClick r:id="rId7"/>
              </a:rPr>
              <a:t>node.js</a:t>
            </a:r>
            <a:r>
              <a:rPr b="1" lang="en-US" sz="1600">
                <a:solidFill>
                  <a:srgbClr val="384653"/>
                </a:solidFill>
                <a:latin typeface="Montserrat"/>
                <a:ea typeface="Montserrat"/>
                <a:cs typeface="Montserrat"/>
                <a:sym typeface="Montserrat"/>
              </a:rPr>
              <a:t> </a:t>
            </a:r>
            <a:r>
              <a:rPr lang="en-US" sz="1600">
                <a:solidFill>
                  <a:srgbClr val="384653"/>
                </a:solidFill>
                <a:latin typeface="Montserrat"/>
                <a:ea typeface="Montserrat"/>
                <a:cs typeface="Montserrat"/>
                <a:sym typeface="Montserrat"/>
              </a:rPr>
              <a:t>script + .csv</a:t>
            </a:r>
            <a:endParaRPr sz="1600">
              <a:solidFill>
                <a:schemeClr val="dk1"/>
              </a:solidFill>
              <a:latin typeface="Calibri"/>
              <a:ea typeface="Calibri"/>
              <a:cs typeface="Calibri"/>
              <a:sym typeface="Calibri"/>
            </a:endParaRPr>
          </a:p>
        </p:txBody>
      </p:sp>
      <p:pic>
        <p:nvPicPr>
          <p:cNvPr id="324" name="Google Shape;324;p21"/>
          <p:cNvPicPr preferRelativeResize="0"/>
          <p:nvPr/>
        </p:nvPicPr>
        <p:blipFill rotWithShape="1">
          <a:blip r:embed="rId8">
            <a:alphaModFix/>
          </a:blip>
          <a:srcRect b="0" l="0" r="0" t="0"/>
          <a:stretch/>
        </p:blipFill>
        <p:spPr>
          <a:xfrm>
            <a:off x="3276599" y="3519652"/>
            <a:ext cx="10316325" cy="611383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